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314" r:id="rId3"/>
    <p:sldId id="258" r:id="rId4"/>
    <p:sldId id="259" r:id="rId5"/>
    <p:sldId id="260" r:id="rId6"/>
    <p:sldId id="315" r:id="rId7"/>
    <p:sldId id="323" r:id="rId8"/>
    <p:sldId id="262" r:id="rId9"/>
    <p:sldId id="316" r:id="rId10"/>
    <p:sldId id="265" r:id="rId11"/>
    <p:sldId id="266" r:id="rId12"/>
    <p:sldId id="267" r:id="rId13"/>
    <p:sldId id="268" r:id="rId14"/>
    <p:sldId id="269" r:id="rId15"/>
    <p:sldId id="270" r:id="rId16"/>
    <p:sldId id="271" r:id="rId17"/>
    <p:sldId id="272" r:id="rId18"/>
    <p:sldId id="273" r:id="rId19"/>
    <p:sldId id="274" r:id="rId20"/>
    <p:sldId id="317" r:id="rId21"/>
    <p:sldId id="276" r:id="rId22"/>
    <p:sldId id="278" r:id="rId23"/>
    <p:sldId id="282" r:id="rId24"/>
    <p:sldId id="318" r:id="rId25"/>
    <p:sldId id="299" r:id="rId26"/>
    <p:sldId id="300" r:id="rId27"/>
    <p:sldId id="301" r:id="rId28"/>
    <p:sldId id="302" r:id="rId29"/>
    <p:sldId id="303" r:id="rId30"/>
    <p:sldId id="319" r:id="rId31"/>
    <p:sldId id="305" r:id="rId32"/>
    <p:sldId id="306" r:id="rId33"/>
    <p:sldId id="307" r:id="rId34"/>
    <p:sldId id="320" r:id="rId35"/>
    <p:sldId id="310" r:id="rId36"/>
    <p:sldId id="311" r:id="rId37"/>
    <p:sldId id="312" r:id="rId38"/>
    <p:sldId id="321" r:id="rId39"/>
    <p:sldId id="322" r:id="rId40"/>
    <p:sldId id="313" r:id="rId41"/>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45"/>
  </p:normalViewPr>
  <p:slideViewPr>
    <p:cSldViewPr snapToGrid="0" snapToObjects="1">
      <p:cViewPr varScale="1">
        <p:scale>
          <a:sx n="95" d="100"/>
          <a:sy n="95" d="100"/>
        </p:scale>
        <p:origin x="15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762000" y="714375"/>
            <a:ext cx="6572251" cy="541418"/>
          </a:xfrm>
          <a:prstGeom prst="rect">
            <a:avLst/>
          </a:prstGeom>
        </p:spPr>
        <p:txBody>
          <a:bodyPr lIns="28574" tIns="28574" rIns="28574" bIns="28574"/>
          <a:lstStyle/>
          <a:p>
            <a:r>
              <a:t>Title Text</a:t>
            </a:r>
          </a:p>
        </p:txBody>
      </p:sp>
      <p:sp>
        <p:nvSpPr>
          <p:cNvPr id="19" name="Body Level One…"/>
          <p:cNvSpPr txBox="1">
            <a:spLocks noGrp="1"/>
          </p:cNvSpPr>
          <p:nvPr>
            <p:ph type="body" sz="half" idx="1"/>
          </p:nvPr>
        </p:nvSpPr>
        <p:spPr>
          <a:xfrm>
            <a:off x="1285875" y="1855390"/>
            <a:ext cx="6572251"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7659540" y="4690071"/>
            <a:ext cx="198585" cy="222249"/>
          </a:xfrm>
          <a:prstGeom prst="rect">
            <a:avLst/>
          </a:prstGeom>
        </p:spPr>
        <p:txBody>
          <a:bodyPr lIns="28574" tIns="28574" rIns="28574" bIns="28574"/>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xfrm>
            <a:off x="761998" y="714373"/>
            <a:ext cx="6572254" cy="541420"/>
          </a:xfrm>
          <a:prstGeom prst="rect">
            <a:avLst/>
          </a:prstGeom>
        </p:spPr>
        <p:txBody>
          <a:bodyPr lIns="28575" tIns="28575" rIns="28575" bIns="28575"/>
          <a:lstStyle>
            <a:lvl1pPr>
              <a:defRPr sz="2800"/>
            </a:lvl1pPr>
          </a:lstStyle>
          <a:p>
            <a:r>
              <a:t>Title Text</a:t>
            </a:r>
          </a:p>
        </p:txBody>
      </p:sp>
      <p:sp>
        <p:nvSpPr>
          <p:cNvPr id="28" name="Body Level One…"/>
          <p:cNvSpPr txBox="1">
            <a:spLocks noGrp="1"/>
          </p:cNvSpPr>
          <p:nvPr>
            <p:ph type="body" sz="half" idx="1"/>
          </p:nvPr>
        </p:nvSpPr>
        <p:spPr>
          <a:xfrm>
            <a:off x="1285874" y="1855390"/>
            <a:ext cx="6572253"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7672412" y="4702770"/>
            <a:ext cx="185713" cy="196851"/>
          </a:xfrm>
          <a:prstGeom prst="rect">
            <a:avLst/>
          </a:prstGeom>
        </p:spPr>
        <p:txBody>
          <a:bodyPr lIns="28575" tIns="28575" rIns="28575" bIns="28575"/>
          <a:lstStyle>
            <a:lvl1pPr>
              <a:defRPr sz="9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2000249" y="812101"/>
            <a:ext cx="4436270" cy="745630"/>
          </a:xfrm>
          <a:prstGeom prst="rect">
            <a:avLst/>
          </a:prstGeom>
        </p:spPr>
        <p:txBody>
          <a:bodyPr lIns="25717" tIns="25717" rIns="25717" bIns="25717"/>
          <a:lstStyle>
            <a:lvl1pPr>
              <a:defRPr sz="2800">
                <a:latin typeface="Arial"/>
                <a:ea typeface="Arial"/>
                <a:cs typeface="Arial"/>
                <a:sym typeface="Arial"/>
              </a:defRPr>
            </a:lvl1pPr>
          </a:lstStyle>
          <a:p>
            <a:r>
              <a:t>Title Text</a:t>
            </a:r>
          </a:p>
        </p:txBody>
      </p:sp>
      <p:sp>
        <p:nvSpPr>
          <p:cNvPr id="37" name="Body Level One…"/>
          <p:cNvSpPr txBox="1">
            <a:spLocks noGrp="1"/>
          </p:cNvSpPr>
          <p:nvPr>
            <p:ph type="body" sz="half" idx="1"/>
          </p:nvPr>
        </p:nvSpPr>
        <p:spPr>
          <a:xfrm>
            <a:off x="2353865" y="1955601"/>
            <a:ext cx="4436270" cy="2447629"/>
          </a:xfrm>
          <a:prstGeom prst="rect">
            <a:avLst/>
          </a:prstGeom>
        </p:spPr>
        <p:txBody>
          <a:bodyPr lIns="25717" tIns="25717" rIns="25717" bIns="25717"/>
          <a:lstStyle>
            <a:lvl1pPr marL="163285" indent="-163285">
              <a:defRPr sz="2000">
                <a:latin typeface="Arial"/>
                <a:ea typeface="Arial"/>
                <a:cs typeface="Arial"/>
                <a:sym typeface="Arial"/>
              </a:defRPr>
            </a:lvl1pPr>
            <a:lvl2pPr marL="647700" indent="-190500">
              <a:defRPr sz="2000">
                <a:latin typeface="Arial"/>
                <a:ea typeface="Arial"/>
                <a:cs typeface="Arial"/>
                <a:sym typeface="Arial"/>
              </a:defRPr>
            </a:lvl2pPr>
            <a:lvl3pPr marL="1143000" indent="-228600">
              <a:defRPr sz="2000">
                <a:latin typeface="Arial"/>
                <a:ea typeface="Arial"/>
                <a:cs typeface="Arial"/>
                <a:sym typeface="Arial"/>
              </a:defRPr>
            </a:lvl3pPr>
            <a:lvl4pPr marL="1625600" indent="-254000">
              <a:defRPr sz="2000">
                <a:latin typeface="Arial"/>
                <a:ea typeface="Arial"/>
                <a:cs typeface="Arial"/>
                <a:sym typeface="Arial"/>
              </a:defRPr>
            </a:lvl4pPr>
            <a:lvl5pPr marL="2082800" indent="-254000">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6598862" y="4519478"/>
            <a:ext cx="191273" cy="174697"/>
          </a:xfrm>
          <a:prstGeom prst="rect">
            <a:avLst/>
          </a:prstGeom>
        </p:spPr>
        <p:txBody>
          <a:bodyPr lIns="25717" tIns="25717" rIns="25717" bIns="25717"/>
          <a:lstStyle>
            <a:lvl1pPr>
              <a:defRPr sz="9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5" name="Title Text"/>
          <p:cNvSpPr txBox="1">
            <a:spLocks noGrp="1"/>
          </p:cNvSpPr>
          <p:nvPr>
            <p:ph type="title"/>
          </p:nvPr>
        </p:nvSpPr>
        <p:spPr>
          <a:xfrm>
            <a:off x="1142999" y="928687"/>
            <a:ext cx="5915027" cy="487276"/>
          </a:xfrm>
          <a:prstGeom prst="rect">
            <a:avLst/>
          </a:prstGeom>
        </p:spPr>
        <p:txBody>
          <a:bodyPr lIns="25717" tIns="25717" rIns="25717" bIns="25717"/>
          <a:lstStyle>
            <a:lvl1pPr>
              <a:defRPr sz="2800"/>
            </a:lvl1pPr>
          </a:lstStyle>
          <a:p>
            <a:r>
              <a:t>Title Text</a:t>
            </a:r>
          </a:p>
        </p:txBody>
      </p:sp>
      <p:sp>
        <p:nvSpPr>
          <p:cNvPr id="46" name="Body Level One…"/>
          <p:cNvSpPr txBox="1">
            <a:spLocks noGrp="1"/>
          </p:cNvSpPr>
          <p:nvPr>
            <p:ph type="body" sz="half" idx="1"/>
          </p:nvPr>
        </p:nvSpPr>
        <p:spPr>
          <a:xfrm>
            <a:off x="1614487" y="1955601"/>
            <a:ext cx="5915027" cy="2447629"/>
          </a:xfrm>
          <a:prstGeom prst="rect">
            <a:avLst/>
          </a:prstGeom>
        </p:spPr>
        <p:txBody>
          <a:bodyPr lIns="25717" tIns="25717" rIns="25717" bIns="25717"/>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7"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a:defRPr sz="9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81" name="Title Text"/>
          <p:cNvSpPr txBox="1">
            <a:spLocks noGrp="1"/>
          </p:cNvSpPr>
          <p:nvPr>
            <p:ph type="title"/>
          </p:nvPr>
        </p:nvSpPr>
        <p:spPr>
          <a:xfrm>
            <a:off x="2000249" y="1410890"/>
            <a:ext cx="4436270" cy="365457"/>
          </a:xfrm>
          <a:prstGeom prst="rect">
            <a:avLst/>
          </a:prstGeom>
        </p:spPr>
        <p:txBody>
          <a:bodyPr lIns="19288" tIns="19288" rIns="19288" bIns="19288"/>
          <a:lstStyle>
            <a:lvl1pPr>
              <a:defRPr sz="2800"/>
            </a:lvl1pPr>
          </a:lstStyle>
          <a:p>
            <a:r>
              <a:t>Title Text</a:t>
            </a:r>
          </a:p>
        </p:txBody>
      </p:sp>
      <p:sp>
        <p:nvSpPr>
          <p:cNvPr id="82" name="Body Level One…"/>
          <p:cNvSpPr txBox="1">
            <a:spLocks noGrp="1"/>
          </p:cNvSpPr>
          <p:nvPr>
            <p:ph type="body" sz="quarter" idx="1"/>
          </p:nvPr>
        </p:nvSpPr>
        <p:spPr>
          <a:xfrm>
            <a:off x="2353865" y="2181076"/>
            <a:ext cx="4436270" cy="1835722"/>
          </a:xfrm>
          <a:prstGeom prst="rect">
            <a:avLst/>
          </a:prstGeom>
        </p:spPr>
        <p:txBody>
          <a:bodyPr lIns="19288" tIns="19288" rIns="19288" bIns="19288"/>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a:defRPr sz="9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97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5" y="5073095"/>
            <a:ext cx="210015" cy="233679"/>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8" r:id="rId8"/>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2pPr>
      <a:lvl3pPr marL="1165859" marR="0" indent="-251459"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securitysite.com/encryption/fpe"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asecuritysite.com/encryption/fpe"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securitysite.com/encryption/fer" TargetMode="External"/><Relationship Id="rId1" Type="http://schemas.openxmlformats.org/officeDocument/2006/relationships/slideLayout" Target="../slideLayouts/slideLayout5.xml"/><Relationship Id="rId4" Type="http://schemas.openxmlformats.org/officeDocument/2006/relationships/hyperlink" Target="https://asecuritysite.com/encryption/fp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tif"/><Relationship Id="rId1" Type="http://schemas.openxmlformats.org/officeDocument/2006/relationships/slideLayout" Target="../slideLayouts/slideLayout6.xml"/><Relationship Id="rId4" Type="http://schemas.openxmlformats.org/officeDocument/2006/relationships/image" Target="../media/image39.tif"/></Relationships>
</file>

<file path=ppt/slides/_rels/slide22.xml.rels><?xml version="1.0" encoding="UTF-8" standalone="yes"?>
<Relationships xmlns="http://schemas.openxmlformats.org/package/2006/relationships"><Relationship Id="rId8" Type="http://schemas.openxmlformats.org/officeDocument/2006/relationships/image" Target="../media/image45.tif"/><Relationship Id="rId3" Type="http://schemas.openxmlformats.org/officeDocument/2006/relationships/image" Target="../media/image40.tif"/><Relationship Id="rId7" Type="http://schemas.openxmlformats.org/officeDocument/2006/relationships/image" Target="../media/image44.png"/><Relationship Id="rId2" Type="http://schemas.openxmlformats.org/officeDocument/2006/relationships/hyperlink" Target="https://asecuritysite.com/encryption/fiat2" TargetMode="External"/><Relationship Id="rId1" Type="http://schemas.openxmlformats.org/officeDocument/2006/relationships/slideLayout" Target="../slideLayouts/slideLayout5.xml"/><Relationship Id="rId6" Type="http://schemas.openxmlformats.org/officeDocument/2006/relationships/image" Target="../media/image43.tif"/><Relationship Id="rId5" Type="http://schemas.openxmlformats.org/officeDocument/2006/relationships/image" Target="../media/image42.png"/><Relationship Id="rId4" Type="http://schemas.openxmlformats.org/officeDocument/2006/relationships/image" Target="../media/image41.tif"/><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securitysite.com/encryption/z3"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hyperlink" Target="http://asecuritysite.com/encryption/hom_adder" TargetMode="Externa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uk.rs-online.com/web/p/microcontrollers/1311190?cm_mmc=UK-PLA-DS3A-_-google-_-PLA_UK_EN_Semiconductors_Whoop-_-Microcontrollers_Whoop-_-PRODUCT_GROUP&amp;matchtype=&amp;pla-333606492646&amp;s_kwcid=AL!7457!3!413164773500!!!g!333606492646!&amp;gclid=Cj0KCQjwyPbzBRDsARIsAFh15JZktM8bhnhSMHqrpykPCamuBEV6eezikU5Xw_wAXG6l_jPea4R9-y8aApN6EALw_wcB&amp;gclsrc=aw.ds" TargetMode="Externa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60.tif"/><Relationship Id="rId3" Type="http://schemas.openxmlformats.org/officeDocument/2006/relationships/image" Target="../media/image14.png"/><Relationship Id="rId7" Type="http://schemas.openxmlformats.org/officeDocument/2006/relationships/image" Target="../media/image59.png"/><Relationship Id="rId2" Type="http://schemas.openxmlformats.org/officeDocument/2006/relationships/hyperlink" Target="http://asecuritysite.com/encryption/h_rsa?val1=5&amp;val2=6&amp;e=79&amp;d=1019&amp;n=3337" TargetMode="Externa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asecuritysite.com/encryption/pal" TargetMode="External"/><Relationship Id="rId9" Type="http://schemas.openxmlformats.org/officeDocument/2006/relationships/image" Target="../media/image61.jpe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asecuritysite.com/encryption/zksnark01" TargetMode="External"/><Relationship Id="rId9"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tif"/><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73.png"/><Relationship Id="rId5" Type="http://schemas.openxmlformats.org/officeDocument/2006/relationships/image" Target="../media/image72.tif"/><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tif"/></Relationships>
</file>

<file path=ppt/slides/_rels/slide37.xml.rels><?xml version="1.0" encoding="UTF-8" standalone="yes"?>
<Relationships xmlns="http://schemas.openxmlformats.org/package/2006/relationships"><Relationship Id="rId8" Type="http://schemas.openxmlformats.org/officeDocument/2006/relationships/image" Target="../media/image83.tif"/><Relationship Id="rId3" Type="http://schemas.openxmlformats.org/officeDocument/2006/relationships/image" Target="../media/image78.tif"/><Relationship Id="rId7" Type="http://schemas.openxmlformats.org/officeDocument/2006/relationships/image" Target="../media/image82.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81.tif"/><Relationship Id="rId5" Type="http://schemas.openxmlformats.org/officeDocument/2006/relationships/image" Target="../media/image80.png"/><Relationship Id="rId4" Type="http://schemas.openxmlformats.org/officeDocument/2006/relationships/image" Target="../media/image79.tif"/><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hyperlink" Target="https://asecuritysite.com/encryption/#light" TargetMode="External"/><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securitysite.com/encryption/present" TargetMode="Externa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securitysite.com/encryption/mce" TargetMode="External"/><Relationship Id="rId2" Type="http://schemas.openxmlformats.org/officeDocument/2006/relationships/hyperlink" Target="https://asecuritysite.com/encryption/lattice" TargetMode="External"/><Relationship Id="rId1" Type="http://schemas.openxmlformats.org/officeDocument/2006/relationships/slideLayout" Target="../slideLayouts/slideLayout5.xml"/><Relationship Id="rId5" Type="http://schemas.openxmlformats.org/officeDocument/2006/relationships/hyperlink" Target="https://asecuritysite.com/encryption/gmss" TargetMode="External"/><Relationship Id="rId4" Type="http://schemas.openxmlformats.org/officeDocument/2006/relationships/hyperlink" Target="https://asecuritysite.com/encryption/rai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normAutofit fontScale="90000"/>
          </a:bodyPr>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b="0" dirty="0"/>
              <a:t>Light-weight crypto.</a:t>
            </a:r>
          </a:p>
          <a:p>
            <a:pPr defTabSz="758951">
              <a:lnSpc>
                <a:spcPct val="100000"/>
              </a:lnSpc>
              <a:defRPr sz="2300" b="1">
                <a:latin typeface="+mn-lt"/>
                <a:ea typeface="+mn-ea"/>
                <a:cs typeface="+mn-cs"/>
                <a:sym typeface="Calibri"/>
              </a:defRPr>
            </a:pPr>
            <a:r>
              <a:rPr sz="1700" b="0" dirty="0"/>
              <a:t>Quantum-robust crypto</a:t>
            </a:r>
          </a:p>
          <a:p>
            <a:pPr defTabSz="758951">
              <a:lnSpc>
                <a:spcPct val="100000"/>
              </a:lnSpc>
              <a:defRPr sz="2300" b="1">
                <a:latin typeface="+mn-lt"/>
                <a:ea typeface="+mn-ea"/>
                <a:cs typeface="+mn-cs"/>
                <a:sym typeface="Calibri"/>
              </a:defRPr>
            </a:pPr>
            <a:r>
              <a:rPr sz="1700" b="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br>
              <a:rPr lang="en-US" sz="1700" b="0" dirty="0"/>
            </a:br>
            <a:r>
              <a:rPr lang="en-US" sz="1700" b="0" dirty="0"/>
              <a:t>IPFS</a:t>
            </a:r>
            <a:endParaRPr sz="1700" b="0" dirty="0"/>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pic>
        <p:nvPicPr>
          <p:cNvPr id="3" name="Picture 2" descr="Table&#10;&#10;Description automatically generated">
            <a:extLst>
              <a:ext uri="{FF2B5EF4-FFF2-40B4-BE49-F238E27FC236}">
                <a16:creationId xmlns:a16="http://schemas.microsoft.com/office/drawing/2014/main" id="{2212F7D4-DB11-FE40-AB31-19E08E89F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54" y="71627"/>
            <a:ext cx="7011546" cy="533885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37"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40" name="1*-9hWnw3NFYVdNGsVXI1Qlw.jpeg"/>
          <p:cNvGrpSpPr/>
          <p:nvPr/>
        </p:nvGrpSpPr>
        <p:grpSpPr>
          <a:xfrm>
            <a:off x="383580" y="916674"/>
            <a:ext cx="3919486" cy="2513179"/>
            <a:chOff x="0" y="0"/>
            <a:chExt cx="3919485" cy="2513178"/>
          </a:xfrm>
        </p:grpSpPr>
        <p:pic>
          <p:nvPicPr>
            <p:cNvPr id="139" name="1*-9hWnw3NFYVdNGsVXI1Qlw.jpeg" descr="1*-9hWnw3NFYVdNGsVXI1Qlw.jpeg"/>
            <p:cNvPicPr>
              <a:picLocks noChangeAspect="1"/>
            </p:cNvPicPr>
            <p:nvPr/>
          </p:nvPicPr>
          <p:blipFill>
            <a:blip r:embed="rId3"/>
            <a:stretch>
              <a:fillRect/>
            </a:stretch>
          </p:blipFill>
          <p:spPr>
            <a:xfrm>
              <a:off x="50800" y="25400"/>
              <a:ext cx="3817886" cy="2386179"/>
            </a:xfrm>
            <a:prstGeom prst="rect">
              <a:avLst/>
            </a:prstGeom>
            <a:ln>
              <a:noFill/>
            </a:ln>
            <a:effectLst/>
          </p:spPr>
        </p:pic>
        <p:pic>
          <p:nvPicPr>
            <p:cNvPr id="138" name="1*-9hWnw3NFYVdNGsVXI1Qlw.jpeg" descr="1*-9hWnw3NFYVdNGsVXI1Qlw.jpeg"/>
            <p:cNvPicPr>
              <a:picLocks/>
            </p:cNvPicPr>
            <p:nvPr/>
          </p:nvPicPr>
          <p:blipFill>
            <a:blip r:embed="rId4"/>
            <a:stretch>
              <a:fillRect/>
            </a:stretch>
          </p:blipFill>
          <p:spPr>
            <a:xfrm>
              <a:off x="0" y="0"/>
              <a:ext cx="3919486" cy="2513179"/>
            </a:xfrm>
            <a:prstGeom prst="rect">
              <a:avLst/>
            </a:prstGeom>
            <a:effectLst/>
          </p:spPr>
        </p:pic>
      </p:grpSp>
      <p:pic>
        <p:nvPicPr>
          <p:cNvPr id="141" name="1*TZunv2Ixr05tjC2wwbT17A.png" descr="1*TZunv2Ixr05tjC2wwbT17A.png"/>
          <p:cNvPicPr>
            <a:picLocks noChangeAspect="1"/>
          </p:cNvPicPr>
          <p:nvPr/>
        </p:nvPicPr>
        <p:blipFill>
          <a:blip r:embed="rId5"/>
          <a:stretch>
            <a:fillRect/>
          </a:stretch>
        </p:blipFill>
        <p:spPr>
          <a:xfrm>
            <a:off x="4835676" y="2763648"/>
            <a:ext cx="4224918" cy="2321593"/>
          </a:xfrm>
          <a:prstGeom prst="rect">
            <a:avLst/>
          </a:prstGeom>
          <a:ln w="12700">
            <a:miter lim="400000"/>
          </a:ln>
        </p:spPr>
      </p:pic>
      <p:pic>
        <p:nvPicPr>
          <p:cNvPr id="142" name="1*CAhPsZzwM9ZEdwqV9dBehg.png" descr="1*CAhPsZzwM9ZEdwqV9dBehg.png"/>
          <p:cNvPicPr>
            <a:picLocks noChangeAspect="1"/>
          </p:cNvPicPr>
          <p:nvPr/>
        </p:nvPicPr>
        <p:blipFill>
          <a:blip r:embed="rId6"/>
          <a:stretch>
            <a:fillRect/>
          </a:stretch>
        </p:blipFill>
        <p:spPr>
          <a:xfrm>
            <a:off x="4728245" y="579364"/>
            <a:ext cx="4111744" cy="1759828"/>
          </a:xfrm>
          <a:prstGeom prst="rect">
            <a:avLst/>
          </a:prstGeom>
          <a:ln w="12700">
            <a:miter lim="400000"/>
          </a:ln>
        </p:spPr>
      </p:pic>
      <p:grpSp>
        <p:nvGrpSpPr>
          <p:cNvPr id="145" name="1*xU33wGzr22qO_ryBFsxY5A.png"/>
          <p:cNvGrpSpPr/>
          <p:nvPr/>
        </p:nvGrpSpPr>
        <p:grpSpPr>
          <a:xfrm>
            <a:off x="4434603" y="608703"/>
            <a:ext cx="4699028" cy="3129121"/>
            <a:chOff x="0" y="0"/>
            <a:chExt cx="4699027" cy="3129119"/>
          </a:xfrm>
        </p:grpSpPr>
        <p:pic>
          <p:nvPicPr>
            <p:cNvPr id="144" name="1*xU33wGzr22qO_ryBFsxY5A.png" descr="1*xU33wGzr22qO_ryBFsxY5A.png"/>
            <p:cNvPicPr>
              <a:picLocks noChangeAspect="1"/>
            </p:cNvPicPr>
            <p:nvPr/>
          </p:nvPicPr>
          <p:blipFill>
            <a:blip r:embed="rId7"/>
            <a:srcRect/>
            <a:stretch>
              <a:fillRect/>
            </a:stretch>
          </p:blipFill>
          <p:spPr>
            <a:xfrm>
              <a:off x="50800" y="25400"/>
              <a:ext cx="4597428" cy="3002120"/>
            </a:xfrm>
            <a:prstGeom prst="rect">
              <a:avLst/>
            </a:prstGeom>
            <a:ln>
              <a:noFill/>
            </a:ln>
            <a:effectLst/>
          </p:spPr>
        </p:pic>
        <p:pic>
          <p:nvPicPr>
            <p:cNvPr id="143" name="1*xU33wGzr22qO_ryBFsxY5A.png" descr="1*xU33wGzr22qO_ryBFsxY5A.png"/>
            <p:cNvPicPr>
              <a:picLocks/>
            </p:cNvPicPr>
            <p:nvPr/>
          </p:nvPicPr>
          <p:blipFill>
            <a:blip r:embed="rId8"/>
            <a:stretch>
              <a:fillRect/>
            </a:stretch>
          </p:blipFill>
          <p:spPr>
            <a:xfrm>
              <a:off x="-1" y="-1"/>
              <a:ext cx="4699029" cy="3129121"/>
            </a:xfrm>
            <a:prstGeom prst="rect">
              <a:avLst/>
            </a:prstGeom>
            <a:effectLst/>
          </p:spPr>
        </p:pic>
      </p:grpSp>
      <p:sp>
        <p:nvSpPr>
          <p:cNvPr id="146" name="enable the transformation of the ‘real’ world to blockchain systems while ensuring legal certainty, thereby opening up the full application potential of the token economy."/>
          <p:cNvSpPr/>
          <p:nvPr/>
        </p:nvSpPr>
        <p:spPr>
          <a:xfrm>
            <a:off x="2269470" y="2984964"/>
            <a:ext cx="3611181" cy="1510541"/>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lvl1pPr defTabSz="190500">
              <a:lnSpc>
                <a:spcPts val="2500"/>
              </a:lnSpc>
              <a:defRPr sz="1600">
                <a:solidFill>
                  <a:srgbClr val="FFFFFF"/>
                </a:solidFill>
                <a:latin typeface="Arial"/>
                <a:ea typeface="Arial"/>
                <a:cs typeface="Arial"/>
                <a:sym typeface="Arial"/>
              </a:defRPr>
            </a:lvl1pPr>
          </a:lstStyle>
          <a:p>
            <a:r>
              <a:t>enable the transformation of the ‘real’ world to blockchain systems while ensuring legal certainty, thereby opening up the full application potential of the token economy.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40"/>
                                        </p:tgtEl>
                                        <p:attrNameLst>
                                          <p:attrName>style.visibility</p:attrName>
                                        </p:attrNameLst>
                                      </p:cBhvr>
                                      <p:to>
                                        <p:strVal val="visible"/>
                                      </p:to>
                                    </p:set>
                                    <p:anim calcmode="lin" valueType="num">
                                      <p:cBhvr>
                                        <p:cTn id="7" dur="1000" fill="hold"/>
                                        <p:tgtEl>
                                          <p:spTgt spid="140"/>
                                        </p:tgtEl>
                                        <p:attrNameLst>
                                          <p:attrName>ppt_x</p:attrName>
                                        </p:attrNameLst>
                                      </p:cBhvr>
                                      <p:tavLst>
                                        <p:tav tm="0">
                                          <p:val>
                                            <p:strVal val="0-#ppt_w/2"/>
                                          </p:val>
                                        </p:tav>
                                        <p:tav tm="100000">
                                          <p:val>
                                            <p:strVal val="#ppt_x"/>
                                          </p:val>
                                        </p:tav>
                                      </p:tavLst>
                                    </p:anim>
                                    <p:anim calcmode="lin" valueType="num">
                                      <p:cBhvr>
                                        <p:cTn id="8"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45"/>
                                        </p:tgtEl>
                                        <p:attrNameLst>
                                          <p:attrName>style.visibility</p:attrName>
                                        </p:attrNameLst>
                                      </p:cBhvr>
                                      <p:to>
                                        <p:strVal val="visible"/>
                                      </p:to>
                                    </p:set>
                                    <p:anim calcmode="lin" valueType="num">
                                      <p:cBhvr>
                                        <p:cTn id="13" dur="1000" fill="hold"/>
                                        <p:tgtEl>
                                          <p:spTgt spid="145"/>
                                        </p:tgtEl>
                                        <p:attrNameLst>
                                          <p:attrName>ppt_x</p:attrName>
                                        </p:attrNameLst>
                                      </p:cBhvr>
                                      <p:tavLst>
                                        <p:tav tm="0">
                                          <p:val>
                                            <p:strVal val="0-#ppt_w/2"/>
                                          </p:val>
                                        </p:tav>
                                        <p:tav tm="100000">
                                          <p:val>
                                            <p:strVal val="#ppt_x"/>
                                          </p:val>
                                        </p:tav>
                                      </p:tavLst>
                                    </p:anim>
                                    <p:anim calcmode="lin" valueType="num">
                                      <p:cBhvr>
                                        <p:cTn id="14" dur="10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46"/>
                                        </p:tgtEl>
                                        <p:attrNameLst>
                                          <p:attrName>style.visibility</p:attrName>
                                        </p:attrNameLst>
                                      </p:cBhvr>
                                      <p:to>
                                        <p:strVal val="visible"/>
                                      </p:to>
                                    </p:set>
                                    <p:anim calcmode="lin" valueType="num">
                                      <p:cBhvr>
                                        <p:cTn id="19" dur="1000" fill="hold"/>
                                        <p:tgtEl>
                                          <p:spTgt spid="146"/>
                                        </p:tgtEl>
                                        <p:attrNameLst>
                                          <p:attrName>ppt_x</p:attrName>
                                        </p:attrNameLst>
                                      </p:cBhvr>
                                      <p:tavLst>
                                        <p:tav tm="0">
                                          <p:val>
                                            <p:strVal val="0-#ppt_w/2"/>
                                          </p:val>
                                        </p:tav>
                                        <p:tav tm="100000">
                                          <p:val>
                                            <p:strVal val="#ppt_x"/>
                                          </p:val>
                                        </p:tav>
                                      </p:tavLst>
                                    </p:anim>
                                    <p:anim calcmode="lin" valueType="num">
                                      <p:cBhvr>
                                        <p:cTn id="20" dur="1000" fill="hold"/>
                                        <p:tgtEl>
                                          <p:spTgt spid="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animBg="1" advAuto="0"/>
      <p:bldP spid="145" grpId="2" animBg="1" advAuto="0"/>
      <p:bldP spid="146" grpId="3"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49"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52" name="1*HhrHCiqbVMqnLfQ4D9fv6g.png"/>
          <p:cNvGrpSpPr/>
          <p:nvPr/>
        </p:nvGrpSpPr>
        <p:grpSpPr>
          <a:xfrm>
            <a:off x="4368244" y="2325277"/>
            <a:ext cx="4202114" cy="3122613"/>
            <a:chOff x="0" y="0"/>
            <a:chExt cx="4202112" cy="3122612"/>
          </a:xfrm>
        </p:grpSpPr>
        <p:pic>
          <p:nvPicPr>
            <p:cNvPr id="151" name="1*HhrHCiqbVMqnLfQ4D9fv6g.png" descr="1*HhrHCiqbVMqnLfQ4D9fv6g.png"/>
            <p:cNvPicPr>
              <a:picLocks noChangeAspect="1"/>
            </p:cNvPicPr>
            <p:nvPr/>
          </p:nvPicPr>
          <p:blipFill>
            <a:blip r:embed="rId3"/>
            <a:stretch>
              <a:fillRect/>
            </a:stretch>
          </p:blipFill>
          <p:spPr>
            <a:xfrm>
              <a:off x="50800" y="25400"/>
              <a:ext cx="4100513" cy="2995613"/>
            </a:xfrm>
            <a:prstGeom prst="rect">
              <a:avLst/>
            </a:prstGeom>
            <a:ln>
              <a:noFill/>
            </a:ln>
            <a:effectLst/>
          </p:spPr>
        </p:pic>
        <p:pic>
          <p:nvPicPr>
            <p:cNvPr id="150" name="1*HhrHCiqbVMqnLfQ4D9fv6g.png" descr="1*HhrHCiqbVMqnLfQ4D9fv6g.png"/>
            <p:cNvPicPr>
              <a:picLocks/>
            </p:cNvPicPr>
            <p:nvPr/>
          </p:nvPicPr>
          <p:blipFill>
            <a:blip r:embed="rId4"/>
            <a:stretch>
              <a:fillRect/>
            </a:stretch>
          </p:blipFill>
          <p:spPr>
            <a:xfrm>
              <a:off x="0" y="0"/>
              <a:ext cx="4202113" cy="3122613"/>
            </a:xfrm>
            <a:prstGeom prst="rect">
              <a:avLst/>
            </a:prstGeom>
            <a:effectLst/>
          </p:spPr>
        </p:pic>
      </p:grpSp>
      <p:grpSp>
        <p:nvGrpSpPr>
          <p:cNvPr id="155" name="1*6qiYYKsPpd7wZyinEx-VGA.png"/>
          <p:cNvGrpSpPr/>
          <p:nvPr/>
        </p:nvGrpSpPr>
        <p:grpSpPr>
          <a:xfrm>
            <a:off x="32768" y="1178798"/>
            <a:ext cx="4197351" cy="2908301"/>
            <a:chOff x="0" y="0"/>
            <a:chExt cx="4197350" cy="2908300"/>
          </a:xfrm>
        </p:grpSpPr>
        <p:pic>
          <p:nvPicPr>
            <p:cNvPr id="154" name="1*6qiYYKsPpd7wZyinEx-VGA.png" descr="1*6qiYYKsPpd7wZyinEx-VGA.png"/>
            <p:cNvPicPr>
              <a:picLocks noChangeAspect="1"/>
            </p:cNvPicPr>
            <p:nvPr/>
          </p:nvPicPr>
          <p:blipFill>
            <a:blip r:embed="rId5"/>
            <a:stretch>
              <a:fillRect/>
            </a:stretch>
          </p:blipFill>
          <p:spPr>
            <a:xfrm>
              <a:off x="50800" y="25400"/>
              <a:ext cx="4095750" cy="2781300"/>
            </a:xfrm>
            <a:prstGeom prst="rect">
              <a:avLst/>
            </a:prstGeom>
            <a:ln>
              <a:noFill/>
            </a:ln>
            <a:effectLst/>
          </p:spPr>
        </p:pic>
        <p:pic>
          <p:nvPicPr>
            <p:cNvPr id="153" name="1*6qiYYKsPpd7wZyinEx-VGA.png" descr="1*6qiYYKsPpd7wZyinEx-VGA.png"/>
            <p:cNvPicPr>
              <a:picLocks/>
            </p:cNvPicPr>
            <p:nvPr/>
          </p:nvPicPr>
          <p:blipFill>
            <a:blip r:embed="rId6"/>
            <a:stretch>
              <a:fillRect/>
            </a:stretch>
          </p:blipFill>
          <p:spPr>
            <a:xfrm>
              <a:off x="0" y="0"/>
              <a:ext cx="4197350" cy="2908300"/>
            </a:xfrm>
            <a:prstGeom prst="rect">
              <a:avLst/>
            </a:prstGeom>
            <a:effectLst/>
          </p:spPr>
        </p:pic>
      </p:grpSp>
      <p:grpSp>
        <p:nvGrpSpPr>
          <p:cNvPr id="158" name="Image"/>
          <p:cNvGrpSpPr/>
          <p:nvPr/>
        </p:nvGrpSpPr>
        <p:grpSpPr>
          <a:xfrm>
            <a:off x="5881899" y="322445"/>
            <a:ext cx="3253138" cy="2939586"/>
            <a:chOff x="0" y="0"/>
            <a:chExt cx="3253137" cy="2939584"/>
          </a:xfrm>
        </p:grpSpPr>
        <p:pic>
          <p:nvPicPr>
            <p:cNvPr id="157" name="Image" descr="Image"/>
            <p:cNvPicPr>
              <a:picLocks noChangeAspect="1"/>
            </p:cNvPicPr>
            <p:nvPr/>
          </p:nvPicPr>
          <p:blipFill>
            <a:blip r:embed="rId7"/>
            <a:stretch>
              <a:fillRect/>
            </a:stretch>
          </p:blipFill>
          <p:spPr>
            <a:xfrm>
              <a:off x="50800" y="25400"/>
              <a:ext cx="3151538" cy="2812585"/>
            </a:xfrm>
            <a:prstGeom prst="rect">
              <a:avLst/>
            </a:prstGeom>
            <a:ln>
              <a:noFill/>
            </a:ln>
            <a:effectLst/>
          </p:spPr>
        </p:pic>
        <p:pic>
          <p:nvPicPr>
            <p:cNvPr id="156" name="Image" descr="Image"/>
            <p:cNvPicPr>
              <a:picLocks/>
            </p:cNvPicPr>
            <p:nvPr/>
          </p:nvPicPr>
          <p:blipFill>
            <a:blip r:embed="rId8"/>
            <a:stretch>
              <a:fillRect/>
            </a:stretch>
          </p:blipFill>
          <p:spPr>
            <a:xfrm>
              <a:off x="0" y="0"/>
              <a:ext cx="3253138" cy="2939585"/>
            </a:xfrm>
            <a:prstGeom prst="rect">
              <a:avLst/>
            </a:prstGeom>
            <a:effectLst/>
          </p:spPr>
        </p:pic>
      </p:grpSp>
      <p:sp>
        <p:nvSpPr>
          <p:cNvPr id="159" name="Subject and purpose (Art. 1 VE-VTG): This defines that the main focus is around the protection of users, and to thus build confidence in tokens.…"/>
          <p:cNvSpPr/>
          <p:nvPr/>
        </p:nvSpPr>
        <p:spPr>
          <a:xfrm>
            <a:off x="64604" y="826357"/>
            <a:ext cx="5724302" cy="4490263"/>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Subject and purpose (Art. 1 VE-VTG): </a:t>
            </a:r>
            <a:r>
              <a:t>This defines that the main focus is around the protection of users, and to thus build confidence in tokens.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Trusted technologies (Art. 3 VE-VTG): </a:t>
            </a:r>
            <a:r>
              <a:t>This defines the technology that is required to build a VT.</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Definitions (Art. 5 VE-VTG):</a:t>
            </a:r>
            <a:r>
              <a:t> This defines a token as something that defines claims of a person to the rights to goods.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Rights of disposal (Art. 6 ff. VE-VTG):</a:t>
            </a:r>
            <a:r>
              <a:t> This defines the rights to transfer tokens, and is normally defined by the owner of a private key signing the transaction. A disposition is defined as the transfer of the disposition authorization on the token. Within the Act, it is defined that a buyer has the rights to dispose of a token, even if the seller was not authorized to dispose of the same token.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Requirements for VT service providers (Art. 13 ff. VE-VTG):</a:t>
            </a:r>
            <a:r>
              <a:t> This defines the entities who will perform services within the VT. These entities must provide an organisational structure, control mechanisms and a minimum amount of capital.</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Basic information on the issuance of tokens (Art. 28 ff. VE-VTG):</a:t>
            </a:r>
            <a:r>
              <a:t> This defines the assurance in the issuing of tokens and their legal requirements. They must provide a minimum amount of information, such as the technology used, the purpose of the token, and any risks. There should be at least 10 years of issuance, and to also prevent token cloning, along with prevention of a token not being released with the same rights.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Obligation to register (Art. 36 ff. VE-VTG): </a:t>
            </a:r>
            <a:r>
              <a:t>This defines that service providers must register into the Financial Market Authority (FMA) before starting their commercial operation.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Supervision (Art. 42 ff. VE-VTG):</a:t>
            </a:r>
            <a:r>
              <a:t> This defines that the FMA implements the Act.</a:t>
            </a:r>
          </a:p>
          <a:p>
            <a:pPr marL="266700" indent="-127000" defTabSz="190500">
              <a:lnSpc>
                <a:spcPts val="2000"/>
              </a:lnSpc>
              <a:buClr>
                <a:srgbClr val="000000"/>
              </a:buClr>
              <a:buSzPct val="100000"/>
              <a:buFont typeface="Times"/>
              <a:buChar char="•"/>
              <a:defRPr sz="1200" b="1">
                <a:solidFill>
                  <a:srgbClr val="FFFFFF"/>
                </a:solidFill>
                <a:latin typeface="Arial"/>
                <a:ea typeface="Arial"/>
                <a:cs typeface="Arial"/>
                <a:sym typeface="Arial"/>
              </a:defRPr>
            </a:pPr>
            <a:r>
              <a:t>Penal provisions (Art. 49 ff. VE-VTG)</a:t>
            </a:r>
            <a:endParaRPr b="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58"/>
                                        </p:tgtEl>
                                        <p:attrNameLst>
                                          <p:attrName>style.visibility</p:attrName>
                                        </p:attrNameLst>
                                      </p:cBhvr>
                                      <p:to>
                                        <p:strVal val="visible"/>
                                      </p:to>
                                    </p:set>
                                    <p:anim calcmode="lin" valueType="num">
                                      <p:cBhvr>
                                        <p:cTn id="7" dur="1000" fill="hold"/>
                                        <p:tgtEl>
                                          <p:spTgt spid="158"/>
                                        </p:tgtEl>
                                        <p:attrNameLst>
                                          <p:attrName>ppt_x</p:attrName>
                                        </p:attrNameLst>
                                      </p:cBhvr>
                                      <p:tavLst>
                                        <p:tav tm="0">
                                          <p:val>
                                            <p:strVal val="0-#ppt_w/2"/>
                                          </p:val>
                                        </p:tav>
                                        <p:tav tm="100000">
                                          <p:val>
                                            <p:strVal val="#ppt_x"/>
                                          </p:val>
                                        </p:tav>
                                      </p:tavLst>
                                    </p:anim>
                                    <p:anim calcmode="lin" valueType="num">
                                      <p:cBhvr>
                                        <p:cTn id="8" dur="10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55"/>
                                        </p:tgtEl>
                                        <p:attrNameLst>
                                          <p:attrName>style.visibility</p:attrName>
                                        </p:attrNameLst>
                                      </p:cBhvr>
                                      <p:to>
                                        <p:strVal val="visible"/>
                                      </p:to>
                                    </p:set>
                                    <p:anim calcmode="lin" valueType="num">
                                      <p:cBhvr>
                                        <p:cTn id="13" dur="1000" fill="hold"/>
                                        <p:tgtEl>
                                          <p:spTgt spid="155"/>
                                        </p:tgtEl>
                                        <p:attrNameLst>
                                          <p:attrName>ppt_x</p:attrName>
                                        </p:attrNameLst>
                                      </p:cBhvr>
                                      <p:tavLst>
                                        <p:tav tm="0">
                                          <p:val>
                                            <p:strVal val="0-#ppt_w/2"/>
                                          </p:val>
                                        </p:tav>
                                        <p:tav tm="100000">
                                          <p:val>
                                            <p:strVal val="#ppt_x"/>
                                          </p:val>
                                        </p:tav>
                                      </p:tavLst>
                                    </p:anim>
                                    <p:anim calcmode="lin" valueType="num">
                                      <p:cBhvr>
                                        <p:cTn id="14" dur="10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52"/>
                                        </p:tgtEl>
                                        <p:attrNameLst>
                                          <p:attrName>style.visibility</p:attrName>
                                        </p:attrNameLst>
                                      </p:cBhvr>
                                      <p:to>
                                        <p:strVal val="visible"/>
                                      </p:to>
                                    </p:set>
                                    <p:anim calcmode="lin" valueType="num">
                                      <p:cBhvr>
                                        <p:cTn id="19" dur="1000" fill="hold"/>
                                        <p:tgtEl>
                                          <p:spTgt spid="152"/>
                                        </p:tgtEl>
                                        <p:attrNameLst>
                                          <p:attrName>ppt_x</p:attrName>
                                        </p:attrNameLst>
                                      </p:cBhvr>
                                      <p:tavLst>
                                        <p:tav tm="0">
                                          <p:val>
                                            <p:strVal val="0-#ppt_w/2"/>
                                          </p:val>
                                        </p:tav>
                                        <p:tav tm="100000">
                                          <p:val>
                                            <p:strVal val="#ppt_x"/>
                                          </p:val>
                                        </p:tav>
                                      </p:tavLst>
                                    </p:anim>
                                    <p:anim calcmode="lin" valueType="num">
                                      <p:cBhvr>
                                        <p:cTn id="20" dur="1000" fill="hold"/>
                                        <p:tgtEl>
                                          <p:spTgt spid="1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159"/>
                                        </p:tgtEl>
                                        <p:attrNameLst>
                                          <p:attrName>style.visibility</p:attrName>
                                        </p:attrNameLst>
                                      </p:cBhvr>
                                      <p:to>
                                        <p:strVal val="visible"/>
                                      </p:to>
                                    </p:set>
                                    <p:anim calcmode="lin" valueType="num">
                                      <p:cBhvr>
                                        <p:cTn id="25" dur="1000" fill="hold"/>
                                        <p:tgtEl>
                                          <p:spTgt spid="159"/>
                                        </p:tgtEl>
                                        <p:attrNameLst>
                                          <p:attrName>ppt_x</p:attrName>
                                        </p:attrNameLst>
                                      </p:cBhvr>
                                      <p:tavLst>
                                        <p:tav tm="0">
                                          <p:val>
                                            <p:strVal val="0-#ppt_w/2"/>
                                          </p:val>
                                        </p:tav>
                                        <p:tav tm="100000">
                                          <p:val>
                                            <p:strVal val="#ppt_x"/>
                                          </p:val>
                                        </p:tav>
                                      </p:tavLst>
                                    </p:anim>
                                    <p:anim calcmode="lin" valueType="num">
                                      <p:cBhvr>
                                        <p:cTn id="26" dur="1000" fill="hold"/>
                                        <p:tgtEl>
                                          <p:spTgt spid="1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3" animBg="1" advAuto="0"/>
      <p:bldP spid="155" grpId="2" animBg="1" advAuto="0"/>
      <p:bldP spid="158" grpId="1" animBg="1" advAuto="0"/>
      <p:bldP spid="159" grpId="4"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udit Compliance"/>
          <p:cNvSpPr txBox="1">
            <a:spLocks noGrp="1"/>
          </p:cNvSpPr>
          <p:nvPr>
            <p:ph type="title"/>
          </p:nvPr>
        </p:nvSpPr>
        <p:spPr>
          <a:xfrm>
            <a:off x="24053" y="239567"/>
            <a:ext cx="5915027" cy="487276"/>
          </a:xfrm>
          <a:prstGeom prst="rect">
            <a:avLst/>
          </a:prstGeom>
        </p:spPr>
        <p:txBody>
          <a:bodyPr/>
          <a:lstStyle/>
          <a:p>
            <a:r>
              <a:t>Audit Compliance</a:t>
            </a:r>
          </a:p>
        </p:txBody>
      </p:sp>
      <p:pic>
        <p:nvPicPr>
          <p:cNvPr id="162" name="Image" descr="Image"/>
          <p:cNvPicPr>
            <a:picLocks noChangeAspect="1"/>
          </p:cNvPicPr>
          <p:nvPr/>
        </p:nvPicPr>
        <p:blipFill>
          <a:blip r:embed="rId2"/>
          <a:stretch>
            <a:fillRect/>
          </a:stretch>
        </p:blipFill>
        <p:spPr>
          <a:xfrm>
            <a:off x="2875836" y="483356"/>
            <a:ext cx="5570108" cy="4748288"/>
          </a:xfrm>
          <a:prstGeom prst="rect">
            <a:avLst/>
          </a:prstGeom>
          <a:ln w="12700">
            <a:miter lim="400000"/>
          </a:ln>
        </p:spPr>
      </p:pic>
      <p:grpSp>
        <p:nvGrpSpPr>
          <p:cNvPr id="165" name="C7n8nR9W4AAdVof.jpg"/>
          <p:cNvGrpSpPr/>
          <p:nvPr/>
        </p:nvGrpSpPr>
        <p:grpSpPr>
          <a:xfrm>
            <a:off x="3505248" y="3124311"/>
            <a:ext cx="2882636" cy="1983342"/>
            <a:chOff x="0" y="0"/>
            <a:chExt cx="2882634" cy="1983340"/>
          </a:xfrm>
        </p:grpSpPr>
        <p:pic>
          <p:nvPicPr>
            <p:cNvPr id="164" name="C7n8nR9W4AAdVof.jpg" descr="C7n8nR9W4AAdVof.jpg"/>
            <p:cNvPicPr>
              <a:picLocks noChangeAspect="1"/>
            </p:cNvPicPr>
            <p:nvPr/>
          </p:nvPicPr>
          <p:blipFill>
            <a:blip r:embed="rId3"/>
            <a:stretch>
              <a:fillRect/>
            </a:stretch>
          </p:blipFill>
          <p:spPr>
            <a:xfrm>
              <a:off x="50800" y="25400"/>
              <a:ext cx="2781035" cy="1856341"/>
            </a:xfrm>
            <a:prstGeom prst="rect">
              <a:avLst/>
            </a:prstGeom>
            <a:ln>
              <a:noFill/>
            </a:ln>
            <a:effectLst/>
          </p:spPr>
        </p:pic>
        <p:pic>
          <p:nvPicPr>
            <p:cNvPr id="163" name="C7n8nR9W4AAdVof.jpg" descr="C7n8nR9W4AAdVof.jpg"/>
            <p:cNvPicPr>
              <a:picLocks/>
            </p:cNvPicPr>
            <p:nvPr/>
          </p:nvPicPr>
          <p:blipFill>
            <a:blip r:embed="rId4"/>
            <a:stretch>
              <a:fillRect/>
            </a:stretch>
          </p:blipFill>
          <p:spPr>
            <a:xfrm>
              <a:off x="0" y="0"/>
              <a:ext cx="2882635" cy="198334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1000" fill="hold"/>
                                        <p:tgtEl>
                                          <p:spTgt spid="165"/>
                                        </p:tgtEl>
                                        <p:attrNameLst>
                                          <p:attrName>ppt_x</p:attrName>
                                        </p:attrNameLst>
                                      </p:cBhvr>
                                      <p:tavLst>
                                        <p:tav tm="0">
                                          <p:val>
                                            <p:strVal val="0-#ppt_w/2"/>
                                          </p:val>
                                        </p:tav>
                                        <p:tav tm="100000">
                                          <p:val>
                                            <p:strVal val="#ppt_x"/>
                                          </p:val>
                                        </p:tav>
                                      </p:tavLst>
                                    </p:anim>
                                    <p:anim calcmode="lin" valueType="num">
                                      <p:cBhvr>
                                        <p:cTn id="8" dur="1000" fill="hold"/>
                                        <p:tgtEl>
                                          <p:spTgt spid="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urrogate identifiers"/>
          <p:cNvSpPr txBox="1">
            <a:spLocks noGrp="1"/>
          </p:cNvSpPr>
          <p:nvPr>
            <p:ph type="title"/>
          </p:nvPr>
        </p:nvSpPr>
        <p:spPr>
          <a:xfrm>
            <a:off x="24053" y="239567"/>
            <a:ext cx="5915027" cy="487276"/>
          </a:xfrm>
          <a:prstGeom prst="rect">
            <a:avLst/>
          </a:prstGeom>
        </p:spPr>
        <p:txBody>
          <a:bodyPr/>
          <a:lstStyle/>
          <a:p>
            <a:r>
              <a:t>Surrogate identifiers</a:t>
            </a:r>
          </a:p>
        </p:txBody>
      </p:sp>
      <p:sp>
        <p:nvSpPr>
          <p:cNvPr id="168" name="World">
            <a:hlinkClick r:id="rId2"/>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69" name="Image" descr="Image"/>
          <p:cNvPicPr>
            <a:picLocks noChangeAspect="1"/>
          </p:cNvPicPr>
          <p:nvPr/>
        </p:nvPicPr>
        <p:blipFill>
          <a:blip r:embed="rId3"/>
          <a:stretch>
            <a:fillRect/>
          </a:stretch>
        </p:blipFill>
        <p:spPr>
          <a:xfrm>
            <a:off x="811643" y="659017"/>
            <a:ext cx="7056728" cy="468901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okenization with currency"/>
          <p:cNvSpPr txBox="1">
            <a:spLocks noGrp="1"/>
          </p:cNvSpPr>
          <p:nvPr>
            <p:ph type="title"/>
          </p:nvPr>
        </p:nvSpPr>
        <p:spPr>
          <a:xfrm>
            <a:off x="24053" y="239567"/>
            <a:ext cx="5915027" cy="487276"/>
          </a:xfrm>
          <a:prstGeom prst="rect">
            <a:avLst/>
          </a:prstGeom>
        </p:spPr>
        <p:txBody>
          <a:bodyPr/>
          <a:lstStyle/>
          <a:p>
            <a:r>
              <a:t>Tokenization with currency</a:t>
            </a:r>
          </a:p>
        </p:txBody>
      </p:sp>
      <p:pic>
        <p:nvPicPr>
          <p:cNvPr id="172" name="Image" descr="Image"/>
          <p:cNvPicPr>
            <a:picLocks noChangeAspect="1"/>
          </p:cNvPicPr>
          <p:nvPr/>
        </p:nvPicPr>
        <p:blipFill>
          <a:blip r:embed="rId2"/>
          <a:stretch>
            <a:fillRect/>
          </a:stretch>
        </p:blipFill>
        <p:spPr>
          <a:xfrm>
            <a:off x="947078" y="1063079"/>
            <a:ext cx="7458478" cy="3835788"/>
          </a:xfrm>
          <a:prstGeom prst="rect">
            <a:avLst/>
          </a:prstGeom>
          <a:ln w="12700">
            <a:miter lim="400000"/>
          </a:ln>
        </p:spPr>
      </p:pic>
      <p:graphicFrame>
        <p:nvGraphicFramePr>
          <p:cNvPr id="173" name="Table"/>
          <p:cNvGraphicFramePr/>
          <p:nvPr/>
        </p:nvGraphicFramePr>
        <p:xfrm>
          <a:off x="3309937" y="2736056"/>
          <a:ext cx="476251" cy="245144"/>
        </p:xfrm>
        <a:graphic>
          <a:graphicData uri="http://schemas.openxmlformats.org/drawingml/2006/table">
            <a:tbl>
              <a:tblPr>
                <a:tableStyleId>{4C3C2611-4C71-4FC5-86AE-919BDF0F9419}</a:tableStyleId>
              </a:tblPr>
              <a:tblGrid>
                <a:gridCol w="473075">
                  <a:extLst>
                    <a:ext uri="{9D8B030D-6E8A-4147-A177-3AD203B41FA5}">
                      <a16:colId xmlns:a16="http://schemas.microsoft.com/office/drawing/2014/main" val="20000"/>
                    </a:ext>
                  </a:extLst>
                </a:gridCol>
              </a:tblGrid>
              <a:tr h="241968">
                <a:tc>
                  <a:txBody>
                    <a:bodyPr/>
                    <a:lstStyle/>
                    <a:p>
                      <a:pPr algn="ctr" defTabSz="342304">
                        <a:defRPr sz="1400">
                          <a:solidFill>
                            <a:srgbClr val="434343"/>
                          </a:solidFill>
                          <a:latin typeface="Baskerville"/>
                          <a:ea typeface="Baskerville"/>
                          <a:cs typeface="Baskerville"/>
                          <a:sym typeface="Baskerville"/>
                        </a:defRPr>
                      </a:pPr>
                      <a:endParaRPr/>
                    </a:p>
                  </a:txBody>
                  <a:tcPr marL="50800" marR="50800" marT="50800" marB="50800" anchor="ctr" horzOverflow="overflow">
                    <a:lnL w="3175">
                      <a:solidFill>
                        <a:srgbClr val="CCCDCB"/>
                      </a:solidFill>
                      <a:miter lim="400000"/>
                    </a:lnL>
                    <a:lnR w="3175">
                      <a:solidFill>
                        <a:srgbClr val="CCCDCB"/>
                      </a:solidFill>
                      <a:miter lim="400000"/>
                    </a:lnR>
                    <a:lnT w="3175">
                      <a:solidFill>
                        <a:srgbClr val="CCCDCB"/>
                      </a:solidFill>
                      <a:miter lim="400000"/>
                    </a:lnT>
                    <a:lnB w="3175">
                      <a:solidFill>
                        <a:srgbClr val="CCCDCB"/>
                      </a:solidFill>
                      <a:miter lim="400000"/>
                    </a:lnB>
                    <a:noFill/>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6" name="Image" descr="Image"/>
          <p:cNvPicPr>
            <a:picLocks noChangeAspect="1"/>
          </p:cNvPicPr>
          <p:nvPr/>
        </p:nvPicPr>
        <p:blipFill>
          <a:blip r:embed="rId2"/>
          <a:stretch>
            <a:fillRect/>
          </a:stretch>
        </p:blipFill>
        <p:spPr>
          <a:xfrm>
            <a:off x="466720" y="835818"/>
            <a:ext cx="7671927" cy="4476609"/>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9" name="Image" descr="Image"/>
          <p:cNvPicPr>
            <a:picLocks noChangeAspect="1"/>
          </p:cNvPicPr>
          <p:nvPr/>
        </p:nvPicPr>
        <p:blipFill>
          <a:blip r:embed="rId2"/>
          <a:stretch>
            <a:fillRect/>
          </a:stretch>
        </p:blipFill>
        <p:spPr>
          <a:xfrm>
            <a:off x="439634" y="1275874"/>
            <a:ext cx="8085274" cy="387015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Visa Best Practice for Tokenization"/>
          <p:cNvSpPr txBox="1">
            <a:spLocks noGrp="1"/>
          </p:cNvSpPr>
          <p:nvPr>
            <p:ph type="title"/>
          </p:nvPr>
        </p:nvSpPr>
        <p:spPr>
          <a:xfrm>
            <a:off x="24053" y="239567"/>
            <a:ext cx="5915027" cy="487276"/>
          </a:xfrm>
          <a:prstGeom prst="rect">
            <a:avLst/>
          </a:prstGeom>
        </p:spPr>
        <p:txBody>
          <a:bodyPr/>
          <a:lstStyle/>
          <a:p>
            <a:r>
              <a:t>Visa Best Practice for Tokenization</a:t>
            </a:r>
          </a:p>
        </p:txBody>
      </p:sp>
      <p:pic>
        <p:nvPicPr>
          <p:cNvPr id="182" name="Image" descr="Image"/>
          <p:cNvPicPr>
            <a:picLocks noChangeAspect="1"/>
          </p:cNvPicPr>
          <p:nvPr/>
        </p:nvPicPr>
        <p:blipFill>
          <a:blip r:embed="rId2"/>
          <a:stretch>
            <a:fillRect/>
          </a:stretch>
        </p:blipFill>
        <p:spPr>
          <a:xfrm>
            <a:off x="0" y="774783"/>
            <a:ext cx="9144000" cy="464323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1*3Fd3BCeHV_cxeqJ_SKiPMQ.png" descr="1*3Fd3BCeHV_cxeqJ_SKiPMQ.png"/>
          <p:cNvPicPr>
            <a:picLocks noChangeAspect="1"/>
          </p:cNvPicPr>
          <p:nvPr/>
        </p:nvPicPr>
        <p:blipFill>
          <a:blip r:embed="rId2"/>
          <a:stretch>
            <a:fillRect/>
          </a:stretch>
        </p:blipFill>
        <p:spPr>
          <a:xfrm>
            <a:off x="173280" y="1032807"/>
            <a:ext cx="8200676" cy="3961952"/>
          </a:xfrm>
          <a:prstGeom prst="rect">
            <a:avLst/>
          </a:prstGeom>
          <a:ln w="12700">
            <a:miter lim="400000"/>
          </a:ln>
        </p:spPr>
      </p:pic>
      <p:sp>
        <p:nvSpPr>
          <p:cNvPr id="185"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6" name="World">
            <a:hlinkClick r:id="rId3"/>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9" name="World">
            <a:hlinkClick r:id="rId2"/>
          </p:cNvPr>
          <p:cNvSpPr/>
          <p:nvPr/>
        </p:nvSpPr>
        <p:spPr>
          <a:xfrm>
            <a:off x="145769" y="4557012"/>
            <a:ext cx="688490"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90" name="1*1sdpK2apuZFoIcqUeIdqmg.png" descr="1*1sdpK2apuZFoIcqUeIdqmg.png"/>
          <p:cNvPicPr>
            <a:picLocks noChangeAspect="1"/>
          </p:cNvPicPr>
          <p:nvPr/>
        </p:nvPicPr>
        <p:blipFill>
          <a:blip r:embed="rId3"/>
          <a:stretch>
            <a:fillRect/>
          </a:stretch>
        </p:blipFill>
        <p:spPr>
          <a:xfrm>
            <a:off x="260474" y="957812"/>
            <a:ext cx="7976445" cy="3368231"/>
          </a:xfrm>
          <a:prstGeom prst="rect">
            <a:avLst/>
          </a:prstGeom>
          <a:ln w="12700">
            <a:miter lim="400000"/>
          </a:ln>
        </p:spPr>
      </p:pic>
      <p:sp>
        <p:nvSpPr>
          <p:cNvPr id="191" name="World">
            <a:hlinkClick r:id="rId4"/>
          </p:cNvPr>
          <p:cNvSpPr/>
          <p:nvPr/>
        </p:nvSpPr>
        <p:spPr>
          <a:xfrm>
            <a:off x="8216413" y="4659117"/>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b="1" dirty="0"/>
              <a:t>Light-weight crypto.</a:t>
            </a:r>
          </a:p>
          <a:p>
            <a:pPr defTabSz="758951">
              <a:lnSpc>
                <a:spcPct val="100000"/>
              </a:lnSpc>
              <a:defRPr sz="2300" b="1">
                <a:latin typeface="+mn-lt"/>
                <a:ea typeface="+mn-ea"/>
                <a:cs typeface="+mn-cs"/>
                <a:sym typeface="Calibri"/>
              </a:defRPr>
            </a:pPr>
            <a:r>
              <a:rPr sz="1700" b="0" dirty="0"/>
              <a:t>Quantum-robust crypto</a:t>
            </a:r>
          </a:p>
          <a:p>
            <a:pPr defTabSz="758951">
              <a:lnSpc>
                <a:spcPct val="100000"/>
              </a:lnSpc>
              <a:defRPr sz="2300" b="1">
                <a:latin typeface="+mn-lt"/>
                <a:ea typeface="+mn-ea"/>
                <a:cs typeface="+mn-cs"/>
                <a:sym typeface="Calibri"/>
              </a:defRPr>
            </a:pPr>
            <a:r>
              <a:rPr sz="1700" b="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b="1" dirty="0"/>
              <a:t>https://</a:t>
            </a:r>
            <a:r>
              <a:rPr lang="en-GB" sz="1600" b="1" dirty="0" err="1"/>
              <a:t>asecuritysite.com</a:t>
            </a:r>
            <a:r>
              <a:rPr lang="en-GB" sz="1600" b="1" dirty="0"/>
              <a:t>/light</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39080582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136798457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xfrm>
            <a:off x="-1" y="285750"/>
            <a:ext cx="8962698" cy="649701"/>
          </a:xfrm>
          <a:prstGeom prst="rect">
            <a:avLst/>
          </a:prstGeom>
        </p:spPr>
        <p:txBody>
          <a:bodyPr>
            <a:normAutofit fontScale="90000"/>
          </a:bodyPr>
          <a:lstStyle/>
          <a:p>
            <a:pPr defTabSz="640079">
              <a:defRPr sz="2184"/>
            </a:pPr>
            <a:r>
              <a:t>Zero-knowledge Proof</a:t>
            </a:r>
            <a:br/>
            <a:r>
              <a:t> </a:t>
            </a:r>
          </a:p>
        </p:txBody>
      </p:sp>
      <p:sp>
        <p:nvSpPr>
          <p:cNvPr id="200" name="Text Placeholder 1"/>
          <p:cNvSpPr txBox="1">
            <a:spLocks noGrp="1"/>
          </p:cNvSpPr>
          <p:nvPr>
            <p:ph type="body" sz="quarter" idx="1"/>
          </p:nvPr>
        </p:nvSpPr>
        <p:spPr>
          <a:xfrm>
            <a:off x="261083" y="935450"/>
            <a:ext cx="2175805" cy="1522000"/>
          </a:xfrm>
          <a:prstGeom prst="rect">
            <a:avLst/>
          </a:prstGeom>
        </p:spPr>
        <p:txBody>
          <a:bodyPr/>
          <a:lstStyle/>
          <a:p>
            <a:r>
              <a:t>Peggy is the prover.</a:t>
            </a:r>
          </a:p>
          <a:p>
            <a:r>
              <a:t>Victor is the verifier.</a:t>
            </a:r>
          </a:p>
        </p:txBody>
      </p:sp>
      <p:pic>
        <p:nvPicPr>
          <p:cNvPr id="201" name="Picture 2" descr="Picture 2"/>
          <p:cNvPicPr>
            <a:picLocks noChangeAspect="1"/>
          </p:cNvPicPr>
          <p:nvPr/>
        </p:nvPicPr>
        <p:blipFill>
          <a:blip r:embed="rId2"/>
          <a:stretch>
            <a:fillRect/>
          </a:stretch>
        </p:blipFill>
        <p:spPr>
          <a:xfrm>
            <a:off x="3026518" y="409670"/>
            <a:ext cx="5815178" cy="4067611"/>
          </a:xfrm>
          <a:prstGeom prst="rect">
            <a:avLst/>
          </a:prstGeom>
          <a:ln w="12700">
            <a:miter lim="400000"/>
          </a:ln>
        </p:spPr>
      </p:pic>
      <p:sp>
        <p:nvSpPr>
          <p:cNvPr id="202" name="Text Placeholder 1"/>
          <p:cNvSpPr txBox="1"/>
          <p:nvPr/>
        </p:nvSpPr>
        <p:spPr>
          <a:xfrm>
            <a:off x="0" y="2686050"/>
            <a:ext cx="3543300" cy="501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pPr defTabSz="762000">
              <a:lnSpc>
                <a:spcPct val="72000"/>
              </a:lnSpc>
              <a:spcBef>
                <a:spcPts val="800"/>
              </a:spcBef>
              <a:defRPr sz="1600">
                <a:latin typeface="+mn-lt"/>
                <a:ea typeface="+mn-ea"/>
                <a:cs typeface="+mn-cs"/>
                <a:sym typeface="Calibri"/>
              </a:defRPr>
            </a:pPr>
            <a:r>
              <a:t>Ali Baba - poor woodcutter -  discovers the secret of a thieves as “open sesame”</a:t>
            </a:r>
          </a:p>
        </p:txBody>
      </p:sp>
      <p:pic>
        <p:nvPicPr>
          <p:cNvPr id="203" name="Picture 8" descr="Picture 8"/>
          <p:cNvPicPr>
            <a:picLocks noChangeAspect="1"/>
          </p:cNvPicPr>
          <p:nvPr/>
        </p:nvPicPr>
        <p:blipFill>
          <a:blip r:embed="rId3"/>
          <a:stretch>
            <a:fillRect/>
          </a:stretch>
        </p:blipFill>
        <p:spPr>
          <a:xfrm>
            <a:off x="0" y="3114675"/>
            <a:ext cx="3810000" cy="2314575"/>
          </a:xfrm>
          <a:prstGeom prst="rect">
            <a:avLst/>
          </a:prstGeom>
          <a:ln w="12700">
            <a:miter lim="400000"/>
          </a:ln>
        </p:spPr>
      </p:pic>
      <p:pic>
        <p:nvPicPr>
          <p:cNvPr id="204" name="Picture 6" descr="Picture 6"/>
          <p:cNvPicPr>
            <a:picLocks noChangeAspect="1"/>
          </p:cNvPicPr>
          <p:nvPr/>
        </p:nvPicPr>
        <p:blipFill>
          <a:blip r:embed="rId4"/>
          <a:stretch>
            <a:fillRect/>
          </a:stretch>
        </p:blipFill>
        <p:spPr>
          <a:xfrm>
            <a:off x="1001856" y="5660297"/>
            <a:ext cx="6448426" cy="394335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World">
            <a:hlinkClick r:id="rId2"/>
          </p:cNvPr>
          <p:cNvSpPr/>
          <p:nvPr/>
        </p:nvSpPr>
        <p:spPr>
          <a:xfrm>
            <a:off x="-7161" y="4646482"/>
            <a:ext cx="688491"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
        <p:nvSpPr>
          <p:cNvPr id="214" name="Zero Knowledge Proof: Fiat-Shamir"/>
          <p:cNvSpPr txBox="1">
            <a:spLocks noGrp="1"/>
          </p:cNvSpPr>
          <p:nvPr>
            <p:ph type="title"/>
          </p:nvPr>
        </p:nvSpPr>
        <p:spPr>
          <a:xfrm>
            <a:off x="24053" y="239567"/>
            <a:ext cx="5915027" cy="487276"/>
          </a:xfrm>
          <a:prstGeom prst="rect">
            <a:avLst/>
          </a:prstGeom>
        </p:spPr>
        <p:txBody>
          <a:bodyPr/>
          <a:lstStyle/>
          <a:p>
            <a:r>
              <a:t>Zero Knowledge Proof: Fiat-Shamir</a:t>
            </a:r>
          </a:p>
        </p:txBody>
      </p:sp>
      <p:pic>
        <p:nvPicPr>
          <p:cNvPr id="215" name="Image" descr="Image"/>
          <p:cNvPicPr>
            <a:picLocks noChangeAspect="1"/>
          </p:cNvPicPr>
          <p:nvPr/>
        </p:nvPicPr>
        <p:blipFill>
          <a:blip r:embed="rId3"/>
          <a:stretch>
            <a:fillRect/>
          </a:stretch>
        </p:blipFill>
        <p:spPr>
          <a:xfrm>
            <a:off x="120520" y="787270"/>
            <a:ext cx="1905001" cy="2857501"/>
          </a:xfrm>
          <a:prstGeom prst="rect">
            <a:avLst/>
          </a:prstGeom>
          <a:ln w="12700">
            <a:miter lim="400000"/>
          </a:ln>
        </p:spPr>
      </p:pic>
      <p:grpSp>
        <p:nvGrpSpPr>
          <p:cNvPr id="218" name="Image"/>
          <p:cNvGrpSpPr/>
          <p:nvPr/>
        </p:nvGrpSpPr>
        <p:grpSpPr>
          <a:xfrm>
            <a:off x="3131108" y="631776"/>
            <a:ext cx="5942976" cy="2644307"/>
            <a:chOff x="0" y="0"/>
            <a:chExt cx="5942975" cy="2644306"/>
          </a:xfrm>
        </p:grpSpPr>
        <p:pic>
          <p:nvPicPr>
            <p:cNvPr id="217" name="Image" descr="Image"/>
            <p:cNvPicPr>
              <a:picLocks noChangeAspect="1"/>
            </p:cNvPicPr>
            <p:nvPr/>
          </p:nvPicPr>
          <p:blipFill>
            <a:blip r:embed="rId4"/>
            <a:srcRect/>
            <a:stretch>
              <a:fillRect/>
            </a:stretch>
          </p:blipFill>
          <p:spPr>
            <a:xfrm>
              <a:off x="50800" y="25400"/>
              <a:ext cx="5841376" cy="2517307"/>
            </a:xfrm>
            <a:prstGeom prst="rect">
              <a:avLst/>
            </a:prstGeom>
            <a:ln>
              <a:noFill/>
            </a:ln>
            <a:effectLst/>
          </p:spPr>
        </p:pic>
        <p:pic>
          <p:nvPicPr>
            <p:cNvPr id="216" name="Image" descr="Image"/>
            <p:cNvPicPr>
              <a:picLocks/>
            </p:cNvPicPr>
            <p:nvPr/>
          </p:nvPicPr>
          <p:blipFill>
            <a:blip r:embed="rId5"/>
            <a:stretch>
              <a:fillRect/>
            </a:stretch>
          </p:blipFill>
          <p:spPr>
            <a:xfrm>
              <a:off x="0" y="-1"/>
              <a:ext cx="5942976" cy="2644307"/>
            </a:xfrm>
            <a:prstGeom prst="rect">
              <a:avLst/>
            </a:prstGeom>
            <a:effectLst/>
          </p:spPr>
        </p:pic>
      </p:grpSp>
      <p:grpSp>
        <p:nvGrpSpPr>
          <p:cNvPr id="221" name="Image"/>
          <p:cNvGrpSpPr/>
          <p:nvPr/>
        </p:nvGrpSpPr>
        <p:grpSpPr>
          <a:xfrm>
            <a:off x="2937936" y="935021"/>
            <a:ext cx="5902326" cy="2863599"/>
            <a:chOff x="0" y="0"/>
            <a:chExt cx="5902325" cy="2863598"/>
          </a:xfrm>
        </p:grpSpPr>
        <p:pic>
          <p:nvPicPr>
            <p:cNvPr id="220" name="Image" descr="Image"/>
            <p:cNvPicPr>
              <a:picLocks noChangeAspect="1"/>
            </p:cNvPicPr>
            <p:nvPr/>
          </p:nvPicPr>
          <p:blipFill>
            <a:blip r:embed="rId6"/>
            <a:stretch>
              <a:fillRect/>
            </a:stretch>
          </p:blipFill>
          <p:spPr>
            <a:xfrm>
              <a:off x="50800" y="25400"/>
              <a:ext cx="5800726" cy="2736599"/>
            </a:xfrm>
            <a:prstGeom prst="rect">
              <a:avLst/>
            </a:prstGeom>
            <a:ln>
              <a:noFill/>
            </a:ln>
            <a:effectLst/>
          </p:spPr>
        </p:pic>
        <p:pic>
          <p:nvPicPr>
            <p:cNvPr id="219" name="Image" descr="Image"/>
            <p:cNvPicPr>
              <a:picLocks/>
            </p:cNvPicPr>
            <p:nvPr/>
          </p:nvPicPr>
          <p:blipFill>
            <a:blip r:embed="rId7"/>
            <a:stretch>
              <a:fillRect/>
            </a:stretch>
          </p:blipFill>
          <p:spPr>
            <a:xfrm>
              <a:off x="0" y="0"/>
              <a:ext cx="5902326" cy="2863599"/>
            </a:xfrm>
            <a:prstGeom prst="rect">
              <a:avLst/>
            </a:prstGeom>
            <a:effectLst/>
          </p:spPr>
        </p:pic>
      </p:grpSp>
      <p:grpSp>
        <p:nvGrpSpPr>
          <p:cNvPr id="224" name="Image"/>
          <p:cNvGrpSpPr/>
          <p:nvPr/>
        </p:nvGrpSpPr>
        <p:grpSpPr>
          <a:xfrm>
            <a:off x="2112902" y="805365"/>
            <a:ext cx="6484926" cy="4790494"/>
            <a:chOff x="0" y="0"/>
            <a:chExt cx="6484925" cy="4790493"/>
          </a:xfrm>
        </p:grpSpPr>
        <p:pic>
          <p:nvPicPr>
            <p:cNvPr id="223" name="Image" descr="Image"/>
            <p:cNvPicPr>
              <a:picLocks noChangeAspect="1"/>
            </p:cNvPicPr>
            <p:nvPr/>
          </p:nvPicPr>
          <p:blipFill>
            <a:blip r:embed="rId8"/>
            <a:stretch>
              <a:fillRect/>
            </a:stretch>
          </p:blipFill>
          <p:spPr>
            <a:xfrm>
              <a:off x="50800" y="25400"/>
              <a:ext cx="6383326" cy="4663494"/>
            </a:xfrm>
            <a:prstGeom prst="rect">
              <a:avLst/>
            </a:prstGeom>
            <a:ln>
              <a:noFill/>
            </a:ln>
            <a:effectLst/>
          </p:spPr>
        </p:pic>
        <p:pic>
          <p:nvPicPr>
            <p:cNvPr id="222" name="Image" descr="Image"/>
            <p:cNvPicPr>
              <a:picLocks/>
            </p:cNvPicPr>
            <p:nvPr/>
          </p:nvPicPr>
          <p:blipFill>
            <a:blip r:embed="rId9"/>
            <a:stretch>
              <a:fillRect/>
            </a:stretch>
          </p:blipFill>
          <p:spPr>
            <a:xfrm>
              <a:off x="0" y="0"/>
              <a:ext cx="6484926" cy="4790494"/>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18"/>
                                        </p:tgtEl>
                                        <p:attrNameLst>
                                          <p:attrName>style.visibility</p:attrName>
                                        </p:attrNameLst>
                                      </p:cBhvr>
                                      <p:to>
                                        <p:strVal val="visible"/>
                                      </p:to>
                                    </p:set>
                                    <p:anim calcmode="lin" valueType="num">
                                      <p:cBhvr>
                                        <p:cTn id="7" dur="1000" fill="hold"/>
                                        <p:tgtEl>
                                          <p:spTgt spid="218"/>
                                        </p:tgtEl>
                                        <p:attrNameLst>
                                          <p:attrName>ppt_x</p:attrName>
                                        </p:attrNameLst>
                                      </p:cBhvr>
                                      <p:tavLst>
                                        <p:tav tm="0">
                                          <p:val>
                                            <p:strVal val="0-#ppt_w/2"/>
                                          </p:val>
                                        </p:tav>
                                        <p:tav tm="100000">
                                          <p:val>
                                            <p:strVal val="#ppt_x"/>
                                          </p:val>
                                        </p:tav>
                                      </p:tavLst>
                                    </p:anim>
                                    <p:anim calcmode="lin" valueType="num">
                                      <p:cBhvr>
                                        <p:cTn id="8" dur="10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1"/>
                                        </p:tgtEl>
                                        <p:attrNameLst>
                                          <p:attrName>style.visibility</p:attrName>
                                        </p:attrNameLst>
                                      </p:cBhvr>
                                      <p:to>
                                        <p:strVal val="visible"/>
                                      </p:to>
                                    </p:set>
                                    <p:anim calcmode="lin" valueType="num">
                                      <p:cBhvr>
                                        <p:cTn id="13" dur="1000" fill="hold"/>
                                        <p:tgtEl>
                                          <p:spTgt spid="221"/>
                                        </p:tgtEl>
                                        <p:attrNameLst>
                                          <p:attrName>ppt_x</p:attrName>
                                        </p:attrNameLst>
                                      </p:cBhvr>
                                      <p:tavLst>
                                        <p:tav tm="0">
                                          <p:val>
                                            <p:strVal val="0-#ppt_w/2"/>
                                          </p:val>
                                        </p:tav>
                                        <p:tav tm="100000">
                                          <p:val>
                                            <p:strVal val="#ppt_x"/>
                                          </p:val>
                                        </p:tav>
                                      </p:tavLst>
                                    </p:anim>
                                    <p:anim calcmode="lin" valueType="num">
                                      <p:cBhvr>
                                        <p:cTn id="14"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224"/>
                                        </p:tgtEl>
                                        <p:attrNameLst>
                                          <p:attrName>style.visibility</p:attrName>
                                        </p:attrNameLst>
                                      </p:cBhvr>
                                      <p:to>
                                        <p:strVal val="visible"/>
                                      </p:to>
                                    </p:set>
                                    <p:anim calcmode="lin" valueType="num">
                                      <p:cBhvr>
                                        <p:cTn id="19" dur="1000" fill="hold"/>
                                        <p:tgtEl>
                                          <p:spTgt spid="224"/>
                                        </p:tgtEl>
                                        <p:attrNameLst>
                                          <p:attrName>ppt_x</p:attrName>
                                        </p:attrNameLst>
                                      </p:cBhvr>
                                      <p:tavLst>
                                        <p:tav tm="0">
                                          <p:val>
                                            <p:strVal val="0-#ppt_w/2"/>
                                          </p:val>
                                        </p:tav>
                                        <p:tav tm="100000">
                                          <p:val>
                                            <p:strVal val="#ppt_x"/>
                                          </p:val>
                                        </p:tav>
                                      </p:tavLst>
                                    </p:anim>
                                    <p:anim calcmode="lin" valueType="num">
                                      <p:cBhvr>
                                        <p:cTn id="20"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21" grpId="2" animBg="1" advAuto="0"/>
      <p:bldP spid="224" grpId="3"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345"/>
          <p:cNvSpPr txBox="1">
            <a:spLocks noGrp="1"/>
          </p:cNvSpPr>
          <p:nvPr>
            <p:ph type="title"/>
          </p:nvPr>
        </p:nvSpPr>
        <p:spPr>
          <a:xfrm>
            <a:off x="-1" y="285750"/>
            <a:ext cx="8962698" cy="649701"/>
          </a:xfrm>
          <a:prstGeom prst="rect">
            <a:avLst/>
          </a:prstGeom>
        </p:spPr>
        <p:txBody>
          <a:bodyPr>
            <a:normAutofit fontScale="90000"/>
          </a:bodyPr>
          <a:lstStyle/>
          <a:p>
            <a:pPr defTabSz="640079">
              <a:defRPr sz="2184"/>
            </a:pPr>
            <a:r>
              <a:t>Bob proves and Alice verifies - Non-interactive random oracle access</a:t>
            </a:r>
            <a:br/>
            <a:r>
              <a:t> </a:t>
            </a:r>
          </a:p>
        </p:txBody>
      </p:sp>
      <p:sp>
        <p:nvSpPr>
          <p:cNvPr id="250" name="Text Placeholder 1"/>
          <p:cNvSpPr txBox="1">
            <a:spLocks noGrp="1"/>
          </p:cNvSpPr>
          <p:nvPr>
            <p:ph type="body" idx="1"/>
          </p:nvPr>
        </p:nvSpPr>
        <p:spPr>
          <a:prstGeom prst="rect">
            <a:avLst/>
          </a:prstGeom>
        </p:spPr>
        <p:txBody>
          <a:bodyPr/>
          <a:lstStyle/>
          <a:p>
            <a:endParaRPr/>
          </a:p>
        </p:txBody>
      </p:sp>
      <p:pic>
        <p:nvPicPr>
          <p:cNvPr id="251" name="Picture 4" descr="Picture 4">
            <a:hlinkClick r:id="rId2"/>
          </p:cNvPr>
          <p:cNvPicPr>
            <a:picLocks noChangeAspect="1"/>
          </p:cNvPicPr>
          <p:nvPr/>
        </p:nvPicPr>
        <p:blipFill>
          <a:blip r:embed="rId3"/>
          <a:stretch>
            <a:fillRect/>
          </a:stretch>
        </p:blipFill>
        <p:spPr>
          <a:xfrm>
            <a:off x="473754" y="836285"/>
            <a:ext cx="7096454" cy="4592965"/>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1" dirty="0"/>
              <a:t>http://</a:t>
            </a:r>
            <a:r>
              <a:rPr sz="1600" b="1" dirty="0" err="1"/>
              <a:t>asecuritysite.com</a:t>
            </a:r>
            <a:r>
              <a:rPr sz="1600" b="1" dirty="0"/>
              <a:t>/</a:t>
            </a:r>
            <a:r>
              <a:rPr lang="en-US" sz="1600" b="1" dirty="0"/>
              <a:t>homomorphic</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20680908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45"/>
          <p:cNvSpPr txBox="1">
            <a:spLocks noGrp="1"/>
          </p:cNvSpPr>
          <p:nvPr>
            <p:ph type="title"/>
          </p:nvPr>
        </p:nvSpPr>
        <p:spPr>
          <a:prstGeom prst="rect">
            <a:avLst/>
          </a:prstGeom>
        </p:spPr>
        <p:txBody>
          <a:bodyPr/>
          <a:lstStyle/>
          <a:p>
            <a:r>
              <a:t>Homomorphic Encryption</a:t>
            </a:r>
          </a:p>
        </p:txBody>
      </p:sp>
      <p:pic>
        <p:nvPicPr>
          <p:cNvPr id="35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pic>
        <p:nvPicPr>
          <p:cNvPr id="355" name="pasted-image.png" descr="pasted-image.png"/>
          <p:cNvPicPr>
            <a:picLocks noChangeAspect="1"/>
          </p:cNvPicPr>
          <p:nvPr/>
        </p:nvPicPr>
        <p:blipFill>
          <a:blip r:embed="rId3"/>
          <a:stretch>
            <a:fillRect/>
          </a:stretch>
        </p:blipFill>
        <p:spPr>
          <a:xfrm>
            <a:off x="3678426" y="1112920"/>
            <a:ext cx="5567174" cy="3146343"/>
          </a:xfrm>
          <a:prstGeom prst="rect">
            <a:avLst/>
          </a:prstGeom>
          <a:ln w="12700">
            <a:miter lim="400000"/>
          </a:ln>
        </p:spPr>
      </p:pic>
      <p:sp>
        <p:nvSpPr>
          <p:cNvPr id="356" name="Text Placeholder 1"/>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45"/>
          <p:cNvSpPr txBox="1">
            <a:spLocks noGrp="1"/>
          </p:cNvSpPr>
          <p:nvPr>
            <p:ph type="title"/>
          </p:nvPr>
        </p:nvSpPr>
        <p:spPr>
          <a:prstGeom prst="rect">
            <a:avLst/>
          </a:prstGeom>
        </p:spPr>
        <p:txBody>
          <a:bodyPr/>
          <a:lstStyle/>
          <a:p>
            <a:r>
              <a:t>Homomorphic Encryption</a:t>
            </a:r>
          </a:p>
        </p:txBody>
      </p:sp>
      <p:pic>
        <p:nvPicPr>
          <p:cNvPr id="359"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0" name="Text Placeholder 1"/>
          <p:cNvSpPr txBox="1">
            <a:spLocks noGrp="1"/>
          </p:cNvSpPr>
          <p:nvPr>
            <p:ph type="body" idx="1"/>
          </p:nvPr>
        </p:nvSpPr>
        <p:spPr>
          <a:prstGeom prst="rect">
            <a:avLst/>
          </a:prstGeom>
        </p:spPr>
        <p:txBody>
          <a:bodyPr/>
          <a:lstStyle/>
          <a:p>
            <a:endParaRPr/>
          </a:p>
        </p:txBody>
      </p:sp>
      <p:pic>
        <p:nvPicPr>
          <p:cNvPr id="361" name="Picture 2" descr="Picture 2"/>
          <p:cNvPicPr>
            <a:picLocks noChangeAspect="1"/>
          </p:cNvPicPr>
          <p:nvPr/>
        </p:nvPicPr>
        <p:blipFill>
          <a:blip r:embed="rId3"/>
          <a:stretch>
            <a:fillRect/>
          </a:stretch>
        </p:blipFill>
        <p:spPr>
          <a:xfrm>
            <a:off x="3792135" y="806631"/>
            <a:ext cx="4723215" cy="462261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pic>
        <p:nvPicPr>
          <p:cNvPr id="36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5" name="Text Placeholder 1"/>
          <p:cNvSpPr txBox="1">
            <a:spLocks noGrp="1"/>
          </p:cNvSpPr>
          <p:nvPr>
            <p:ph type="body" idx="1"/>
          </p:nvPr>
        </p:nvSpPr>
        <p:spPr>
          <a:prstGeom prst="rect">
            <a:avLst/>
          </a:prstGeom>
        </p:spPr>
        <p:txBody>
          <a:bodyPr/>
          <a:lstStyle/>
          <a:p>
            <a:endParaRPr/>
          </a:p>
        </p:txBody>
      </p:sp>
      <p:pic>
        <p:nvPicPr>
          <p:cNvPr id="366" name="Picture 4" descr="Picture 4"/>
          <p:cNvPicPr>
            <a:picLocks noChangeAspect="1"/>
          </p:cNvPicPr>
          <p:nvPr/>
        </p:nvPicPr>
        <p:blipFill>
          <a:blip r:embed="rId3"/>
          <a:stretch>
            <a:fillRect/>
          </a:stretch>
        </p:blipFill>
        <p:spPr>
          <a:xfrm>
            <a:off x="3943350" y="1113250"/>
            <a:ext cx="4840288" cy="4042664"/>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sp>
        <p:nvSpPr>
          <p:cNvPr id="369" name="Text Placeholder 1"/>
          <p:cNvSpPr txBox="1">
            <a:spLocks noGrp="1"/>
          </p:cNvSpPr>
          <p:nvPr>
            <p:ph type="body" idx="1"/>
          </p:nvPr>
        </p:nvSpPr>
        <p:spPr>
          <a:prstGeom prst="rect">
            <a:avLst/>
          </a:prstGeom>
        </p:spPr>
        <p:txBody>
          <a:bodyPr/>
          <a:lstStyle/>
          <a:p>
            <a:endParaRPr/>
          </a:p>
        </p:txBody>
      </p:sp>
      <p:pic>
        <p:nvPicPr>
          <p:cNvPr id="370" name="Picture 2" descr="Picture 2"/>
          <p:cNvPicPr>
            <a:picLocks noChangeAspect="1"/>
          </p:cNvPicPr>
          <p:nvPr/>
        </p:nvPicPr>
        <p:blipFill>
          <a:blip r:embed="rId2"/>
          <a:stretch>
            <a:fillRect/>
          </a:stretch>
        </p:blipFill>
        <p:spPr>
          <a:xfrm>
            <a:off x="114300" y="1288196"/>
            <a:ext cx="9144000" cy="3314176"/>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45"/>
          <p:cNvSpPr txBox="1">
            <a:spLocks noGrp="1"/>
          </p:cNvSpPr>
          <p:nvPr>
            <p:ph type="title"/>
          </p:nvPr>
        </p:nvSpPr>
        <p:spPr>
          <a:prstGeom prst="rect">
            <a:avLst/>
          </a:prstGeom>
        </p:spPr>
        <p:txBody>
          <a:bodyPr>
            <a:normAutofit fontScale="90000"/>
          </a:bodyPr>
          <a:lstStyle/>
          <a:p>
            <a:pPr defTabSz="640079">
              <a:defRPr sz="2184"/>
            </a:pPr>
            <a:r>
              <a:t>Full Homomorphic Encryption - </a:t>
            </a:r>
            <a:br/>
            <a:r>
              <a:t>DGHV (Dijk, Gentry, Halevi and Vaikuntanathan</a:t>
            </a:r>
          </a:p>
        </p:txBody>
      </p:sp>
      <p:pic>
        <p:nvPicPr>
          <p:cNvPr id="373"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74" name="Text Placeholder 1"/>
          <p:cNvSpPr txBox="1">
            <a:spLocks noGrp="1"/>
          </p:cNvSpPr>
          <p:nvPr>
            <p:ph type="body" idx="1"/>
          </p:nvPr>
        </p:nvSpPr>
        <p:spPr>
          <a:prstGeom prst="rect">
            <a:avLst/>
          </a:prstGeom>
        </p:spPr>
        <p:txBody>
          <a:bodyPr/>
          <a:lstStyle/>
          <a:p>
            <a:endParaRPr/>
          </a:p>
        </p:txBody>
      </p:sp>
      <p:pic>
        <p:nvPicPr>
          <p:cNvPr id="375" name="Picture 2" descr="Picture 2"/>
          <p:cNvPicPr>
            <a:picLocks noChangeAspect="1"/>
          </p:cNvPicPr>
          <p:nvPr/>
        </p:nvPicPr>
        <p:blipFill>
          <a:blip r:embed="rId3"/>
          <a:stretch>
            <a:fillRect/>
          </a:stretch>
        </p:blipFill>
        <p:spPr>
          <a:xfrm>
            <a:off x="4822823" y="1944213"/>
            <a:ext cx="3921110" cy="678336"/>
          </a:xfrm>
          <a:prstGeom prst="rect">
            <a:avLst/>
          </a:prstGeom>
          <a:ln w="12700">
            <a:miter lim="400000"/>
          </a:ln>
        </p:spPr>
      </p:pic>
      <p:pic>
        <p:nvPicPr>
          <p:cNvPr id="376" name="Picture 3" descr="Picture 3"/>
          <p:cNvPicPr>
            <a:picLocks noChangeAspect="1"/>
          </p:cNvPicPr>
          <p:nvPr/>
        </p:nvPicPr>
        <p:blipFill>
          <a:blip r:embed="rId4"/>
          <a:stretch>
            <a:fillRect/>
          </a:stretch>
        </p:blipFill>
        <p:spPr>
          <a:xfrm>
            <a:off x="4822823" y="2991527"/>
            <a:ext cx="4008349" cy="701081"/>
          </a:xfrm>
          <a:prstGeom prst="rect">
            <a:avLst/>
          </a:prstGeom>
          <a:ln w="12700">
            <a:miter lim="400000"/>
          </a:ln>
        </p:spPr>
      </p:pic>
      <p:sp>
        <p:nvSpPr>
          <p:cNvPr id="377" name="Rectangle 4">
            <a:hlinkClick r:id="rId5"/>
          </p:cNvPr>
          <p:cNvSpPr/>
          <p:nvPr/>
        </p:nvSpPr>
        <p:spPr>
          <a:xfrm>
            <a:off x="-1" y="4900847"/>
            <a:ext cx="889002" cy="530608"/>
          </a:xfrm>
          <a:prstGeom prst="rect">
            <a:avLst/>
          </a:prstGeom>
          <a:solidFill>
            <a:srgbClr val="000000"/>
          </a:solidFill>
          <a:ln w="3175">
            <a:solidFill>
              <a:srgbClr val="5B9BD5"/>
            </a:solidFill>
            <a:miter/>
          </a:ln>
        </p:spPr>
        <p:txBody>
          <a:bodyPr lIns="34289" tIns="34289" rIns="34289" bIns="34289" anchor="ctr"/>
          <a:lstStyle/>
          <a:p>
            <a:pPr defTabSz="762000">
              <a:defRPr sz="1400">
                <a:latin typeface="+mn-lt"/>
                <a:ea typeface="+mn-ea"/>
                <a:cs typeface="+mn-cs"/>
                <a:sym typeface="Calibri"/>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5915026" cy="487276"/>
          </a:xfrm>
          <a:prstGeom prst="rect">
            <a:avLst/>
          </a:prstGeom>
        </p:spPr>
        <p:txBody>
          <a:bodyPr/>
          <a:lstStyle/>
          <a:p>
            <a:r>
              <a:t>A Computer?</a:t>
            </a:r>
          </a:p>
        </p:txBody>
      </p:sp>
      <p:pic>
        <p:nvPicPr>
          <p:cNvPr id="100" name="Screenshot 2020-03-27 at 08.27.23.png" descr="Screenshot 2020-03-27 at 08.27.23.png">
            <a:hlinkClick r:id="rId2"/>
          </p:cNvPr>
          <p:cNvPicPr>
            <a:picLocks noChangeAspect="1"/>
          </p:cNvPicPr>
          <p:nvPr/>
        </p:nvPicPr>
        <p:blipFill>
          <a:blip r:embed="rId3"/>
          <a:stretch>
            <a:fillRect/>
          </a:stretch>
        </p:blipFill>
        <p:spPr>
          <a:xfrm>
            <a:off x="7595774" y="4640028"/>
            <a:ext cx="1497896" cy="991602"/>
          </a:xfrm>
          <a:prstGeom prst="rect">
            <a:avLst/>
          </a:prstGeom>
          <a:ln w="12700">
            <a:miter lim="400000"/>
          </a:ln>
        </p:spPr>
      </p:pic>
      <p:pic>
        <p:nvPicPr>
          <p:cNvPr id="101" name="Screenshot 2020-03-27 at 08.39.01.png" descr="Screenshot 2020-03-27 at 08.39.01.png">
            <a:hlinkClick r:id="rId2"/>
          </p:cNvPr>
          <p:cNvPicPr>
            <a:picLocks noChangeAspect="1"/>
          </p:cNvPicPr>
          <p:nvPr/>
        </p:nvPicPr>
        <p:blipFill>
          <a:blip r:embed="rId4"/>
          <a:stretch>
            <a:fillRect/>
          </a:stretch>
        </p:blipFill>
        <p:spPr>
          <a:xfrm>
            <a:off x="7816373" y="3534461"/>
            <a:ext cx="1325120" cy="949797"/>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168397795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zCash"/>
          <p:cNvSpPr txBox="1">
            <a:spLocks noGrp="1"/>
          </p:cNvSpPr>
          <p:nvPr>
            <p:ph type="title"/>
          </p:nvPr>
        </p:nvSpPr>
        <p:spPr>
          <a:xfrm>
            <a:off x="30638" y="278322"/>
            <a:ext cx="5915027" cy="487276"/>
          </a:xfrm>
          <a:prstGeom prst="rect">
            <a:avLst/>
          </a:prstGeom>
        </p:spPr>
        <p:txBody>
          <a:bodyPr/>
          <a:lstStyle/>
          <a:p>
            <a:r>
              <a:t>zCash</a:t>
            </a:r>
          </a:p>
        </p:txBody>
      </p:sp>
      <p:pic>
        <p:nvPicPr>
          <p:cNvPr id="386" name="AAEAAQAAAAAAAAjUAAAAJDVjNTMxMDc4LTJhY2YtNDNjZS05NDM1LTE2NjVhZDlmMDBiNQ.jpg" descr="AAEAAQAAAAAAAAjUAAAAJDVjNTMxMDc4LTJhY2YtNDNjZS05NDM1LTE2NjVhZDlmMDBiNQ.jpg"/>
          <p:cNvPicPr>
            <a:picLocks noChangeAspect="1"/>
          </p:cNvPicPr>
          <p:nvPr/>
        </p:nvPicPr>
        <p:blipFill>
          <a:blip r:embed="rId2"/>
          <a:stretch>
            <a:fillRect/>
          </a:stretch>
        </p:blipFill>
        <p:spPr>
          <a:xfrm>
            <a:off x="3203574" y="969021"/>
            <a:ext cx="756834" cy="406609"/>
          </a:xfrm>
          <a:prstGeom prst="rect">
            <a:avLst/>
          </a:prstGeom>
          <a:ln w="12700">
            <a:miter lim="400000"/>
          </a:ln>
        </p:spPr>
      </p:pic>
      <p:pic>
        <p:nvPicPr>
          <p:cNvPr id="387" name="AAEAAQAAAAAAAAl0AAAAJDY4OTA5NjEyLWU3OTEtNGQxOC1hNmYxLWM4ZDFlNmI1MTBkYw.png" descr="AAEAAQAAAAAAAAl0AAAAJDY4OTA5NjEyLWU3OTEtNGQxOC1hNmYxLWM4ZDFlNmI1MTBkYw.png"/>
          <p:cNvPicPr>
            <a:picLocks noChangeAspect="1"/>
          </p:cNvPicPr>
          <p:nvPr/>
        </p:nvPicPr>
        <p:blipFill>
          <a:blip r:embed="rId3"/>
          <a:stretch>
            <a:fillRect/>
          </a:stretch>
        </p:blipFill>
        <p:spPr>
          <a:xfrm>
            <a:off x="601807" y="2962807"/>
            <a:ext cx="5130273" cy="2036771"/>
          </a:xfrm>
          <a:prstGeom prst="rect">
            <a:avLst/>
          </a:prstGeom>
          <a:ln w="12700">
            <a:miter lim="400000"/>
          </a:ln>
        </p:spPr>
      </p:pic>
      <p:pic>
        <p:nvPicPr>
          <p:cNvPr id="388" name="AAEAAQAAAAAAAAdMAAAAJGY2OGIyMTJmLWIwYTktNDlhYS04YzBiLWQ3NGQxYmJkZTIxZA.png" descr="AAEAAQAAAAAAAAdMAAAAJGY2OGIyMTJmLWIwYTktNDlhYS04YzBiLWQ3NGQxYmJkZTIxZA.png"/>
          <p:cNvPicPr>
            <a:picLocks noChangeAspect="1"/>
          </p:cNvPicPr>
          <p:nvPr/>
        </p:nvPicPr>
        <p:blipFill>
          <a:blip r:embed="rId4"/>
          <a:stretch>
            <a:fillRect/>
          </a:stretch>
        </p:blipFill>
        <p:spPr>
          <a:xfrm>
            <a:off x="1017988" y="1300306"/>
            <a:ext cx="4034277" cy="1559921"/>
          </a:xfrm>
          <a:prstGeom prst="rect">
            <a:avLst/>
          </a:prstGeom>
          <a:ln w="12700">
            <a:miter lim="400000"/>
          </a:ln>
        </p:spPr>
      </p:pic>
      <p:sp>
        <p:nvSpPr>
          <p:cNvPr id="389" name="Text"/>
          <p:cNvSpPr txBox="1"/>
          <p:nvPr/>
        </p:nvSpPr>
        <p:spPr>
          <a:xfrm>
            <a:off x="4340510" y="2710408"/>
            <a:ext cx="462980" cy="294184"/>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0" name="Text"/>
          <p:cNvSpPr txBox="1"/>
          <p:nvPr/>
        </p:nvSpPr>
        <p:spPr>
          <a:xfrm>
            <a:off x="4376229" y="2746126"/>
            <a:ext cx="462980"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1" name="Text"/>
          <p:cNvSpPr txBox="1"/>
          <p:nvPr/>
        </p:nvSpPr>
        <p:spPr>
          <a:xfrm>
            <a:off x="4411947" y="2781845"/>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2" name="Text"/>
          <p:cNvSpPr txBox="1"/>
          <p:nvPr/>
        </p:nvSpPr>
        <p:spPr>
          <a:xfrm>
            <a:off x="4447666" y="2817564"/>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3" name="Zcash uses ZKP…"/>
          <p:cNvSpPr txBox="1"/>
          <p:nvPr/>
        </p:nvSpPr>
        <p:spPr>
          <a:xfrm>
            <a:off x="5977991" y="1312696"/>
            <a:ext cx="2910048" cy="34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chor="ctr">
            <a:normAutofit fontScale="62500" lnSpcReduction="20000"/>
          </a:bodyPr>
          <a:lstStyle/>
          <a:p>
            <a:pPr defTabSz="171450">
              <a:lnSpc>
                <a:spcPts val="2000"/>
              </a:lnSpc>
              <a:spcBef>
                <a:spcPts val="400"/>
              </a:spcBef>
              <a:defRPr sz="1260" b="1">
                <a:latin typeface="Arial"/>
                <a:ea typeface="Arial"/>
                <a:cs typeface="Arial"/>
                <a:sym typeface="Arial"/>
              </a:defRPr>
            </a:pPr>
            <a:r>
              <a:t>Zcash uses ZKP</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Humans that were at fault with a new Zcoin hack (Zcash) and which involved making transactions of £561,000 ($699,000), and with an associated profit of £349,000 ($435,000).</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It happened with a single additional character in the source code, and allowed the creation of a Zerocoin spend transaction, and which was able to extract 370,000 Zcoins. </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zk-SNARK stands for “Zero-Knowledge Succinct Non-Interactive Argument of Knowledge,”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Zero-knowledge Proofs"/>
          <p:cNvSpPr txBox="1">
            <a:spLocks noGrp="1"/>
          </p:cNvSpPr>
          <p:nvPr>
            <p:ph type="title"/>
          </p:nvPr>
        </p:nvSpPr>
        <p:spPr>
          <a:xfrm>
            <a:off x="43360" y="346668"/>
            <a:ext cx="4436270" cy="365457"/>
          </a:xfrm>
          <a:prstGeom prst="rect">
            <a:avLst/>
          </a:prstGeom>
        </p:spPr>
        <p:txBody>
          <a:bodyPr>
            <a:normAutofit fontScale="90000"/>
          </a:bodyPr>
          <a:lstStyle>
            <a:lvl1pPr defTabSz="701040">
              <a:defRPr sz="2576"/>
            </a:lvl1pPr>
          </a:lstStyle>
          <a:p>
            <a:r>
              <a:t>Zero-knowledge Proofs</a:t>
            </a:r>
          </a:p>
        </p:txBody>
      </p:sp>
      <p:sp>
        <p:nvSpPr>
          <p:cNvPr id="396" name="Link"/>
          <p:cNvSpPr txBox="1">
            <a:spLocks noGrp="1"/>
          </p:cNvSpPr>
          <p:nvPr>
            <p:ph type="body" sz="quarter" idx="1"/>
          </p:nvPr>
        </p:nvSpPr>
        <p:spPr>
          <a:xfrm>
            <a:off x="4898374" y="5108607"/>
            <a:ext cx="2147412" cy="220360"/>
          </a:xfrm>
          <a:prstGeom prst="rect">
            <a:avLst/>
          </a:prstGeom>
        </p:spPr>
        <p:txBody>
          <a:bodyPr/>
          <a:lstStyle>
            <a:lvl1pPr marL="0" indent="0" defTabSz="457200">
              <a:spcBef>
                <a:spcPts val="500"/>
              </a:spcBef>
              <a:buSzTx/>
              <a:buNone/>
              <a:defRPr sz="1200" u="sng">
                <a:solidFill>
                  <a:srgbClr val="0563C1"/>
                </a:solidFill>
                <a:uFill>
                  <a:solidFill>
                    <a:srgbClr val="0563C1"/>
                  </a:solidFill>
                </a:uFill>
                <a:hlinkClick r:id="rId2"/>
              </a:defRPr>
            </a:lvl1pPr>
          </a:lstStyle>
          <a:p>
            <a:pPr>
              <a:defRPr u="none">
                <a:solidFill>
                  <a:srgbClr val="C00000"/>
                </a:solidFill>
                <a:uFillTx/>
              </a:defRPr>
            </a:pPr>
            <a:r>
              <a:rPr u="sng">
                <a:solidFill>
                  <a:srgbClr val="0563C1"/>
                </a:solidFill>
                <a:uFill>
                  <a:solidFill>
                    <a:srgbClr val="0563C1"/>
                  </a:solidFill>
                </a:uFill>
                <a:hlinkClick r:id="rId2"/>
              </a:rPr>
              <a:t>Link</a:t>
            </a:r>
          </a:p>
        </p:txBody>
      </p:sp>
      <p:pic>
        <p:nvPicPr>
          <p:cNvPr id="397" name="image3.png" descr="image3.png"/>
          <p:cNvPicPr>
            <a:picLocks noChangeAspect="1"/>
          </p:cNvPicPr>
          <p:nvPr/>
        </p:nvPicPr>
        <p:blipFill>
          <a:blip r:embed="rId3"/>
          <a:stretch>
            <a:fillRect/>
          </a:stretch>
        </p:blipFill>
        <p:spPr>
          <a:xfrm>
            <a:off x="-232677" y="3882483"/>
            <a:ext cx="2203757" cy="1537255"/>
          </a:xfrm>
          <a:prstGeom prst="rect">
            <a:avLst/>
          </a:prstGeom>
          <a:ln w="12700">
            <a:miter lim="400000"/>
          </a:ln>
        </p:spPr>
      </p:pic>
      <p:sp>
        <p:nvSpPr>
          <p:cNvPr id="398" name="Pal"/>
          <p:cNvSpPr txBox="1"/>
          <p:nvPr/>
        </p:nvSpPr>
        <p:spPr>
          <a:xfrm>
            <a:off x="4232155" y="5000714"/>
            <a:ext cx="2147412" cy="343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ormAutofit/>
          </a:bodyPr>
          <a:lstStyle>
            <a:lvl1pPr defTabSz="762000">
              <a:lnSpc>
                <a:spcPct val="90000"/>
              </a:lnSpc>
              <a:spcBef>
                <a:spcPts val="800"/>
              </a:spcBef>
              <a:defRPr sz="2000" u="sng">
                <a:solidFill>
                  <a:srgbClr val="0563C1"/>
                </a:solidFill>
                <a:uFill>
                  <a:solidFill>
                    <a:srgbClr val="0563C1"/>
                  </a:solidFill>
                </a:uFill>
                <a:latin typeface="+mn-lt"/>
                <a:ea typeface="+mn-ea"/>
                <a:cs typeface="+mn-cs"/>
                <a:sym typeface="Calibri"/>
                <a:hlinkClick r:id="rId4"/>
              </a:defRPr>
            </a:lvl1pPr>
          </a:lstStyle>
          <a:p>
            <a:pPr>
              <a:defRPr u="none">
                <a:solidFill>
                  <a:srgbClr val="C00000"/>
                </a:solidFill>
                <a:uFillTx/>
              </a:defRPr>
            </a:pPr>
            <a:r>
              <a:rPr u="sng">
                <a:solidFill>
                  <a:srgbClr val="0563C1"/>
                </a:solidFill>
                <a:uFill>
                  <a:solidFill>
                    <a:srgbClr val="0563C1"/>
                  </a:solidFill>
                </a:uFill>
                <a:hlinkClick r:id="rId4"/>
              </a:rPr>
              <a:t>Pal</a:t>
            </a:r>
          </a:p>
        </p:txBody>
      </p:sp>
      <p:grpSp>
        <p:nvGrpSpPr>
          <p:cNvPr id="401" name="Image"/>
          <p:cNvGrpSpPr/>
          <p:nvPr/>
        </p:nvGrpSpPr>
        <p:grpSpPr>
          <a:xfrm>
            <a:off x="1261628" y="1382230"/>
            <a:ext cx="6333655" cy="3423690"/>
            <a:chOff x="0" y="0"/>
            <a:chExt cx="6333653" cy="3423688"/>
          </a:xfrm>
        </p:grpSpPr>
        <p:pic>
          <p:nvPicPr>
            <p:cNvPr id="400" name="Image" descr="Image"/>
            <p:cNvPicPr>
              <a:picLocks noChangeAspect="1"/>
            </p:cNvPicPr>
            <p:nvPr/>
          </p:nvPicPr>
          <p:blipFill>
            <a:blip r:embed="rId5"/>
            <a:stretch>
              <a:fillRect/>
            </a:stretch>
          </p:blipFill>
          <p:spPr>
            <a:xfrm>
              <a:off x="25400" y="12700"/>
              <a:ext cx="6282854" cy="3334789"/>
            </a:xfrm>
            <a:prstGeom prst="rect">
              <a:avLst/>
            </a:prstGeom>
            <a:ln>
              <a:noFill/>
            </a:ln>
            <a:effectLst/>
          </p:spPr>
        </p:pic>
        <p:pic>
          <p:nvPicPr>
            <p:cNvPr id="399" name="Image" descr="Image"/>
            <p:cNvPicPr>
              <a:picLocks/>
            </p:cNvPicPr>
            <p:nvPr/>
          </p:nvPicPr>
          <p:blipFill>
            <a:blip r:embed="rId6"/>
            <a:stretch>
              <a:fillRect/>
            </a:stretch>
          </p:blipFill>
          <p:spPr>
            <a:xfrm>
              <a:off x="0" y="0"/>
              <a:ext cx="6333654" cy="3423689"/>
            </a:xfrm>
            <a:prstGeom prst="rect">
              <a:avLst/>
            </a:prstGeom>
            <a:effectLst/>
          </p:spPr>
        </p:pic>
      </p:grpSp>
      <p:pic>
        <p:nvPicPr>
          <p:cNvPr id="402" name="Picture 7" descr="Picture 7"/>
          <p:cNvPicPr>
            <a:picLocks noChangeAspect="1"/>
          </p:cNvPicPr>
          <p:nvPr/>
        </p:nvPicPr>
        <p:blipFill>
          <a:blip r:embed="rId7"/>
          <a:stretch>
            <a:fillRect/>
          </a:stretch>
        </p:blipFill>
        <p:spPr>
          <a:xfrm>
            <a:off x="5934856" y="5033833"/>
            <a:ext cx="932260" cy="358305"/>
          </a:xfrm>
          <a:prstGeom prst="rect">
            <a:avLst/>
          </a:prstGeom>
          <a:ln w="12700">
            <a:miter lim="400000"/>
          </a:ln>
        </p:spPr>
      </p:pic>
      <p:pic>
        <p:nvPicPr>
          <p:cNvPr id="403" name="Image" descr="Image"/>
          <p:cNvPicPr>
            <a:picLocks noChangeAspect="1"/>
          </p:cNvPicPr>
          <p:nvPr/>
        </p:nvPicPr>
        <p:blipFill>
          <a:blip r:embed="rId8"/>
          <a:stretch>
            <a:fillRect/>
          </a:stretch>
        </p:blipFill>
        <p:spPr>
          <a:xfrm>
            <a:off x="6942125" y="4964764"/>
            <a:ext cx="418552" cy="418552"/>
          </a:xfrm>
          <a:prstGeom prst="rect">
            <a:avLst/>
          </a:prstGeom>
          <a:ln w="12700">
            <a:miter lim="400000"/>
          </a:ln>
        </p:spPr>
      </p:pic>
      <p:pic>
        <p:nvPicPr>
          <p:cNvPr id="404" name="unknown.jpg" descr="unknown.jpg"/>
          <p:cNvPicPr>
            <a:picLocks noChangeAspect="1"/>
          </p:cNvPicPr>
          <p:nvPr/>
        </p:nvPicPr>
        <p:blipFill>
          <a:blip r:embed="rId9"/>
          <a:stretch>
            <a:fillRect/>
          </a:stretch>
        </p:blipFill>
        <p:spPr>
          <a:xfrm>
            <a:off x="7488621" y="4964764"/>
            <a:ext cx="418553" cy="418552"/>
          </a:xfrm>
          <a:prstGeom prst="rect">
            <a:avLst/>
          </a:prstGeom>
          <a:ln w="12700">
            <a:miter lim="400000"/>
          </a:ln>
        </p:spPr>
      </p:pic>
      <p:sp>
        <p:nvSpPr>
          <p:cNvPr id="405" name="zk-SNARK stands for “Zero-Knowledge Succinct Non-Interactive Argument of Knowledge,”"/>
          <p:cNvSpPr txBox="1"/>
          <p:nvPr/>
        </p:nvSpPr>
        <p:spPr>
          <a:xfrm>
            <a:off x="5296640" y="585105"/>
            <a:ext cx="2166608" cy="1734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zk-SNARK stands for “Zero-Knowledge Succinct Non-Interactive Argument of Knowledge,”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 name="1200px-SnarkFront.svg.png"/>
          <p:cNvGrpSpPr/>
          <p:nvPr/>
        </p:nvGrpSpPr>
        <p:grpSpPr>
          <a:xfrm>
            <a:off x="142330" y="1302862"/>
            <a:ext cx="2422370" cy="3873946"/>
            <a:chOff x="0" y="0"/>
            <a:chExt cx="2422368" cy="3873944"/>
          </a:xfrm>
        </p:grpSpPr>
        <p:pic>
          <p:nvPicPr>
            <p:cNvPr id="408" name="1200px-SnarkFront.svg.png" descr="1200px-SnarkFront.svg.png"/>
            <p:cNvPicPr>
              <a:picLocks noChangeAspect="1"/>
            </p:cNvPicPr>
            <p:nvPr/>
          </p:nvPicPr>
          <p:blipFill>
            <a:blip r:embed="rId2"/>
            <a:stretch>
              <a:fillRect/>
            </a:stretch>
          </p:blipFill>
          <p:spPr>
            <a:xfrm>
              <a:off x="50800" y="50800"/>
              <a:ext cx="2320769" cy="3759645"/>
            </a:xfrm>
            <a:prstGeom prst="rect">
              <a:avLst/>
            </a:prstGeom>
            <a:ln>
              <a:noFill/>
            </a:ln>
            <a:effectLst/>
          </p:spPr>
        </p:pic>
        <p:pic>
          <p:nvPicPr>
            <p:cNvPr id="407" name="1200px-SnarkFront.svg.png" descr="1200px-SnarkFront.svg.png"/>
            <p:cNvPicPr>
              <a:picLocks/>
            </p:cNvPicPr>
            <p:nvPr/>
          </p:nvPicPr>
          <p:blipFill>
            <a:blip r:embed="rId3"/>
            <a:stretch>
              <a:fillRect/>
            </a:stretch>
          </p:blipFill>
          <p:spPr>
            <a:xfrm>
              <a:off x="0" y="0"/>
              <a:ext cx="2422369" cy="3873945"/>
            </a:xfrm>
            <a:prstGeom prst="rect">
              <a:avLst/>
            </a:prstGeom>
            <a:effectLst/>
          </p:spPr>
        </p:pic>
      </p:grpSp>
      <p:sp>
        <p:nvSpPr>
          <p:cNvPr id="410" name="Hidden Homomorphic">
            <a:hlinkClick r:id="rId4"/>
          </p:cNvPr>
          <p:cNvSpPr/>
          <p:nvPr/>
        </p:nvSpPr>
        <p:spPr>
          <a:xfrm>
            <a:off x="5978501" y="435749"/>
            <a:ext cx="2956227" cy="365458"/>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Hidden Homomorphic</a:t>
            </a:r>
          </a:p>
        </p:txBody>
      </p:sp>
      <p:sp>
        <p:nvSpPr>
          <p:cNvPr id="411" name="zkSNARK"/>
          <p:cNvSpPr txBox="1">
            <a:spLocks noGrp="1"/>
          </p:cNvSpPr>
          <p:nvPr>
            <p:ph type="title"/>
          </p:nvPr>
        </p:nvSpPr>
        <p:spPr>
          <a:xfrm>
            <a:off x="60461" y="358070"/>
            <a:ext cx="4436270" cy="365457"/>
          </a:xfrm>
          <a:prstGeom prst="rect">
            <a:avLst/>
          </a:prstGeom>
        </p:spPr>
        <p:txBody>
          <a:bodyPr>
            <a:normAutofit fontScale="90000"/>
          </a:bodyPr>
          <a:lstStyle>
            <a:lvl1pPr defTabSz="701040">
              <a:defRPr sz="2576"/>
            </a:lvl1pPr>
          </a:lstStyle>
          <a:p>
            <a:r>
              <a:t>zkSNARK </a:t>
            </a:r>
          </a:p>
        </p:txBody>
      </p:sp>
      <p:sp>
        <p:nvSpPr>
          <p:cNvPr id="412" name="Let's say you want to prove that Alice can produce two number which adds up to 8. Overcomes the major problem of Blockchain - which is the lack of privacy in computations and transactions."/>
          <p:cNvSpPr txBox="1"/>
          <p:nvPr/>
        </p:nvSpPr>
        <p:spPr>
          <a:xfrm>
            <a:off x="3945912" y="1613880"/>
            <a:ext cx="2844271" cy="1734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Let's say you want to prove that Alice can produce two number which adds up to 8. Overcomes the major problem of Blockchain - which is the lack of privacy in computations and transactions.</a:t>
            </a:r>
          </a:p>
        </p:txBody>
      </p:sp>
      <p:sp>
        <p:nvSpPr>
          <p:cNvPr id="413" name="Blind Evaluation">
            <a:hlinkClick r:id="rId4"/>
          </p:cNvPr>
          <p:cNvSpPr/>
          <p:nvPr/>
        </p:nvSpPr>
        <p:spPr>
          <a:xfrm>
            <a:off x="5978501" y="3168091"/>
            <a:ext cx="2956227" cy="433714"/>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Blind Evaluation</a:t>
            </a:r>
          </a:p>
        </p:txBody>
      </p:sp>
      <p:sp>
        <p:nvSpPr>
          <p:cNvPr id="414" name="Bob doesn't want Alice to known the values that he is using and Alice doesn't want Bob to know the method she is using to compute a result"/>
          <p:cNvSpPr txBox="1"/>
          <p:nvPr/>
        </p:nvSpPr>
        <p:spPr>
          <a:xfrm>
            <a:off x="5082946" y="3665591"/>
            <a:ext cx="3863880" cy="135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Bob doesn't want Alice to known the values that he is using and Alice doesn't want Bob to know the method she is using to compute a result</a:t>
            </a:r>
          </a:p>
        </p:txBody>
      </p:sp>
      <p:sp>
        <p:nvSpPr>
          <p:cNvPr id="415" name="With HH we aim to prove that Alice knows two values (x, y) to equal a given answer (ans)"/>
          <p:cNvSpPr txBox="1"/>
          <p:nvPr/>
        </p:nvSpPr>
        <p:spPr>
          <a:xfrm>
            <a:off x="5128558" y="933730"/>
            <a:ext cx="3928015" cy="822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With HH we aim to prove that Alice knows two values (x, y) to equal a given answer (ans)</a:t>
            </a:r>
          </a:p>
        </p:txBody>
      </p:sp>
      <p:grpSp>
        <p:nvGrpSpPr>
          <p:cNvPr id="418" name="Screen Shot 2017-08-23 at 22.10.21.png"/>
          <p:cNvGrpSpPr/>
          <p:nvPr/>
        </p:nvGrpSpPr>
        <p:grpSpPr>
          <a:xfrm>
            <a:off x="1735344" y="2826505"/>
            <a:ext cx="4929785" cy="2458998"/>
            <a:chOff x="0" y="0"/>
            <a:chExt cx="4929783" cy="2458996"/>
          </a:xfrm>
        </p:grpSpPr>
        <p:pic>
          <p:nvPicPr>
            <p:cNvPr id="417" name="Screen Shot 2017-08-23 at 22.10.21.png" descr="Screen Shot 2017-08-23 at 22.10.21.png"/>
            <p:cNvPicPr>
              <a:picLocks noChangeAspect="1"/>
            </p:cNvPicPr>
            <p:nvPr/>
          </p:nvPicPr>
          <p:blipFill>
            <a:blip r:embed="rId6"/>
            <a:stretch>
              <a:fillRect/>
            </a:stretch>
          </p:blipFill>
          <p:spPr>
            <a:xfrm>
              <a:off x="25400" y="12700"/>
              <a:ext cx="4878984" cy="2370097"/>
            </a:xfrm>
            <a:prstGeom prst="rect">
              <a:avLst/>
            </a:prstGeom>
            <a:ln>
              <a:noFill/>
            </a:ln>
            <a:effectLst/>
          </p:spPr>
        </p:pic>
        <p:pic>
          <p:nvPicPr>
            <p:cNvPr id="416" name="Screen Shot 2017-08-23 at 22.10.21.png" descr="Screen Shot 2017-08-23 at 22.10.21.png"/>
            <p:cNvPicPr>
              <a:picLocks/>
            </p:cNvPicPr>
            <p:nvPr/>
          </p:nvPicPr>
          <p:blipFill>
            <a:blip r:embed="rId7"/>
            <a:stretch>
              <a:fillRect/>
            </a:stretch>
          </p:blipFill>
          <p:spPr>
            <a:xfrm>
              <a:off x="0" y="0"/>
              <a:ext cx="4929784" cy="2458997"/>
            </a:xfrm>
            <a:prstGeom prst="rect">
              <a:avLst/>
            </a:prstGeom>
            <a:effectLst/>
          </p:spPr>
        </p:pic>
      </p:grpSp>
      <p:grpSp>
        <p:nvGrpSpPr>
          <p:cNvPr id="421" name="Screen Shot 2017-08-24 at 15.11.45.png"/>
          <p:cNvGrpSpPr/>
          <p:nvPr/>
        </p:nvGrpSpPr>
        <p:grpSpPr>
          <a:xfrm>
            <a:off x="1165920" y="647356"/>
            <a:ext cx="4981118" cy="2002079"/>
            <a:chOff x="0" y="0"/>
            <a:chExt cx="4981116" cy="2002077"/>
          </a:xfrm>
        </p:grpSpPr>
        <p:pic>
          <p:nvPicPr>
            <p:cNvPr id="420" name="Screen Shot 2017-08-24 at 15.11.45.png" descr="Screen Shot 2017-08-24 at 15.11.45.png"/>
            <p:cNvPicPr>
              <a:picLocks noChangeAspect="1"/>
            </p:cNvPicPr>
            <p:nvPr/>
          </p:nvPicPr>
          <p:blipFill>
            <a:blip r:embed="rId8"/>
            <a:stretch>
              <a:fillRect/>
            </a:stretch>
          </p:blipFill>
          <p:spPr>
            <a:xfrm>
              <a:off x="25400" y="12700"/>
              <a:ext cx="4930317" cy="1913178"/>
            </a:xfrm>
            <a:prstGeom prst="rect">
              <a:avLst/>
            </a:prstGeom>
            <a:ln>
              <a:noFill/>
            </a:ln>
            <a:effectLst/>
          </p:spPr>
        </p:pic>
        <p:pic>
          <p:nvPicPr>
            <p:cNvPr id="419" name="Screen Shot 2017-08-24 at 15.11.45.png" descr="Screen Shot 2017-08-24 at 15.11.45.png"/>
            <p:cNvPicPr>
              <a:picLocks/>
            </p:cNvPicPr>
            <p:nvPr/>
          </p:nvPicPr>
          <p:blipFill>
            <a:blip r:embed="rId9"/>
            <a:stretch>
              <a:fillRect/>
            </a:stretch>
          </p:blipFill>
          <p:spPr>
            <a:xfrm>
              <a:off x="0" y="0"/>
              <a:ext cx="4981117" cy="200207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18"/>
                                        </p:tgtEl>
                                        <p:attrNameLst>
                                          <p:attrName>style.visibility</p:attrName>
                                        </p:attrNameLst>
                                      </p:cBhvr>
                                      <p:to>
                                        <p:strVal val="visible"/>
                                      </p:to>
                                    </p:set>
                                    <p:anim calcmode="lin" valueType="num">
                                      <p:cBhvr>
                                        <p:cTn id="7" dur="1000" fill="hold"/>
                                        <p:tgtEl>
                                          <p:spTgt spid="418"/>
                                        </p:tgtEl>
                                        <p:attrNameLst>
                                          <p:attrName>ppt_x</p:attrName>
                                        </p:attrNameLst>
                                      </p:cBhvr>
                                      <p:tavLst>
                                        <p:tav tm="0">
                                          <p:val>
                                            <p:strVal val="0-#ppt_w/2"/>
                                          </p:val>
                                        </p:tav>
                                        <p:tav tm="100000">
                                          <p:val>
                                            <p:strVal val="#ppt_x"/>
                                          </p:val>
                                        </p:tav>
                                      </p:tavLst>
                                    </p:anim>
                                    <p:anim calcmode="lin" valueType="num">
                                      <p:cBhvr>
                                        <p:cTn id="8" dur="1000" fill="hold"/>
                                        <p:tgtEl>
                                          <p:spTgt spid="4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2" nodeType="clickEffect">
                                  <p:stCondLst>
                                    <p:cond delay="0"/>
                                  </p:stCondLst>
                                  <p:iterate>
                                    <p:tmAbs val="0"/>
                                  </p:iterate>
                                  <p:childTnLst>
                                    <p:anim calcmode="lin" valueType="num">
                                      <p:cBhvr>
                                        <p:cTn id="12" dur="1000" fill="hold"/>
                                        <p:tgtEl>
                                          <p:spTgt spid="418"/>
                                        </p:tgtEl>
                                        <p:attrNameLst>
                                          <p:attrName>ppt_x</p:attrName>
                                        </p:attrNameLst>
                                      </p:cBhvr>
                                      <p:tavLst>
                                        <p:tav tm="0">
                                          <p:val>
                                            <p:strVal val="ppt_x"/>
                                          </p:val>
                                        </p:tav>
                                        <p:tav tm="100000">
                                          <p:val>
                                            <p:strVal val="1+ppt_w/2"/>
                                          </p:val>
                                        </p:tav>
                                      </p:tavLst>
                                    </p:anim>
                                    <p:anim calcmode="lin" valueType="num">
                                      <p:cBhvr>
                                        <p:cTn id="13" dur="1000" fill="hold"/>
                                        <p:tgtEl>
                                          <p:spTgt spid="418"/>
                                        </p:tgtEl>
                                        <p:attrNameLst>
                                          <p:attrName>ppt_y</p:attrName>
                                        </p:attrNameLst>
                                      </p:cBhvr>
                                      <p:tavLst>
                                        <p:tav tm="0">
                                          <p:val>
                                            <p:strVal val="ppt_y"/>
                                          </p:val>
                                        </p:tav>
                                        <p:tav tm="100000">
                                          <p:val>
                                            <p:strVal val="ppt_y"/>
                                          </p:val>
                                        </p:tav>
                                      </p:tavLst>
                                    </p:anim>
                                    <p:set>
                                      <p:cBhvr>
                                        <p:cTn id="14" fill="hold">
                                          <p:stCondLst>
                                            <p:cond delay="999"/>
                                          </p:stCondLst>
                                        </p:cTn>
                                        <p:tgtEl>
                                          <p:spTgt spid="4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21"/>
                                        </p:tgtEl>
                                        <p:attrNameLst>
                                          <p:attrName>style.visibility</p:attrName>
                                        </p:attrNameLst>
                                      </p:cBhvr>
                                      <p:to>
                                        <p:strVal val="visible"/>
                                      </p:to>
                                    </p:set>
                                    <p:anim calcmode="lin" valueType="num">
                                      <p:cBhvr>
                                        <p:cTn id="19" dur="1000" fill="hold"/>
                                        <p:tgtEl>
                                          <p:spTgt spid="421"/>
                                        </p:tgtEl>
                                        <p:attrNameLst>
                                          <p:attrName>ppt_x</p:attrName>
                                        </p:attrNameLst>
                                      </p:cBhvr>
                                      <p:tavLst>
                                        <p:tav tm="0">
                                          <p:val>
                                            <p:strVal val="0-#ppt_w/2"/>
                                          </p:val>
                                        </p:tav>
                                        <p:tav tm="100000">
                                          <p:val>
                                            <p:strVal val="#ppt_x"/>
                                          </p:val>
                                        </p:tav>
                                      </p:tavLst>
                                    </p:anim>
                                    <p:anim calcmode="lin" valueType="num">
                                      <p:cBhvr>
                                        <p:cTn id="20" dur="1000" fill="hold"/>
                                        <p:tgtEl>
                                          <p:spTgt spid="4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4" nodeType="clickEffect">
                                  <p:stCondLst>
                                    <p:cond delay="0"/>
                                  </p:stCondLst>
                                  <p:iterate>
                                    <p:tmAbs val="0"/>
                                  </p:iterate>
                                  <p:childTnLst>
                                    <p:anim calcmode="lin" valueType="num">
                                      <p:cBhvr>
                                        <p:cTn id="24" dur="1000" fill="hold"/>
                                        <p:tgtEl>
                                          <p:spTgt spid="421"/>
                                        </p:tgtEl>
                                        <p:attrNameLst>
                                          <p:attrName>ppt_x</p:attrName>
                                        </p:attrNameLst>
                                      </p:cBhvr>
                                      <p:tavLst>
                                        <p:tav tm="0">
                                          <p:val>
                                            <p:strVal val="ppt_x"/>
                                          </p:val>
                                        </p:tav>
                                        <p:tav tm="100000">
                                          <p:val>
                                            <p:strVal val="1+ppt_w/2"/>
                                          </p:val>
                                        </p:tav>
                                      </p:tavLst>
                                    </p:anim>
                                    <p:anim calcmode="lin" valueType="num">
                                      <p:cBhvr>
                                        <p:cTn id="25" dur="1000" fill="hold"/>
                                        <p:tgtEl>
                                          <p:spTgt spid="421"/>
                                        </p:tgtEl>
                                        <p:attrNameLst>
                                          <p:attrName>ppt_y</p:attrName>
                                        </p:attrNameLst>
                                      </p:cBhvr>
                                      <p:tavLst>
                                        <p:tav tm="0">
                                          <p:val>
                                            <p:strVal val="ppt_y"/>
                                          </p:val>
                                        </p:tav>
                                        <p:tav tm="100000">
                                          <p:val>
                                            <p:strVal val="ppt_y"/>
                                          </p:val>
                                        </p:tav>
                                      </p:tavLst>
                                    </p:anim>
                                    <p:set>
                                      <p:cBhvr>
                                        <p:cTn id="26" fill="hold">
                                          <p:stCondLst>
                                            <p:cond delay="999"/>
                                          </p:stCondLst>
                                        </p:cTn>
                                        <p:tgtEl>
                                          <p:spTgt spid="4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1" animBg="1" advAuto="0"/>
      <p:bldP spid="418" grpId="2" animBg="1" advAuto="0"/>
      <p:bldP spid="421" grpId="3" animBg="1" advAuto="0"/>
      <p:bldP spid="421" grpId="4"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dirty="0" err="1"/>
              <a:t>zkSnarks</a:t>
            </a:r>
            <a:r>
              <a:rPr sz="170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a:t>/</a:t>
            </a:r>
            <a:r>
              <a:rPr lang="en-US" sz="1600" b="0"/>
              <a:t>zero</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13239724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345"/>
          <p:cNvSpPr txBox="1">
            <a:spLocks noGrp="1"/>
          </p:cNvSpPr>
          <p:nvPr>
            <p:ph type="title"/>
          </p:nvPr>
        </p:nvSpPr>
        <p:spPr>
          <a:prstGeom prst="rect">
            <a:avLst/>
          </a:prstGeom>
        </p:spPr>
        <p:txBody>
          <a:bodyPr/>
          <a:lstStyle/>
          <a:p>
            <a:r>
              <a:t>Public and private keys with ECC</a:t>
            </a:r>
          </a:p>
        </p:txBody>
      </p:sp>
      <p:sp>
        <p:nvSpPr>
          <p:cNvPr id="440" name="Text Placeholder 1"/>
          <p:cNvSpPr txBox="1">
            <a:spLocks noGrp="1"/>
          </p:cNvSpPr>
          <p:nvPr>
            <p:ph type="body" idx="1"/>
          </p:nvPr>
        </p:nvSpPr>
        <p:spPr>
          <a:prstGeom prst="rect">
            <a:avLst/>
          </a:prstGeom>
        </p:spPr>
        <p:txBody>
          <a:bodyPr/>
          <a:lstStyle/>
          <a:p>
            <a:endParaRPr/>
          </a:p>
        </p:txBody>
      </p:sp>
      <p:pic>
        <p:nvPicPr>
          <p:cNvPr id="441"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442"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latin typeface="+mn-lt"/>
                <a:ea typeface="+mn-ea"/>
                <a:cs typeface="+mn-cs"/>
                <a:sym typeface="Calibri"/>
              </a:defRPr>
            </a:pPr>
            <a:r>
              <a:t>Private key:</a:t>
            </a:r>
            <a:r>
              <a:rPr b="0"/>
              <a:t> 0xc9f4f55bdeb5ba0bd337f2dbc952a5439e20ef9af6203d25d014e7102d86aaeeL</a:t>
            </a:r>
          </a:p>
          <a:p>
            <a:pPr defTabSz="762000">
              <a:defRPr sz="1400" b="1">
                <a:latin typeface="+mn-lt"/>
                <a:ea typeface="+mn-ea"/>
                <a:cs typeface="+mn-cs"/>
                <a:sym typeface="Calibri"/>
              </a:defRPr>
            </a:pPr>
            <a:r>
              <a:t>Public key:</a:t>
            </a:r>
            <a:r>
              <a:rPr b="0"/>
              <a:t> 0xc44370819cb3b7b57b2aa7edf550a9a5410c234d27aff497458bbbfec8b6a327, 0x52a1a3e222cd89cbd2764b69bd9b0ea5c4fd6ca28861e1f2140eeff9c2e76487</a:t>
            </a:r>
          </a:p>
          <a:p>
            <a:pPr defTabSz="762000">
              <a:defRPr sz="1400">
                <a:latin typeface="+mn-lt"/>
                <a:ea typeface="+mn-ea"/>
                <a:cs typeface="+mn-cs"/>
                <a:sym typeface="Calibri"/>
              </a:defRPr>
            </a:pPr>
            <a:endParaRPr b="0"/>
          </a:p>
          <a:p>
            <a:pPr defTabSz="762000">
              <a:defRPr sz="1400" b="1">
                <a:latin typeface="+mn-lt"/>
                <a:ea typeface="+mn-ea"/>
                <a:cs typeface="+mn-cs"/>
                <a:sym typeface="Calibri"/>
              </a:defRPr>
            </a:pPr>
            <a:r>
              <a:t>G: </a:t>
            </a:r>
            <a:r>
              <a:rPr b="0"/>
              <a:t>(5066263022277343669578718895168534326250603453777594175500187360389116729240L, 32670510020758816978083085130507043184471273380659243275938904335757337482424L)</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edersen Commitment and Mimblewimble"/>
          <p:cNvSpPr txBox="1">
            <a:spLocks noGrp="1"/>
          </p:cNvSpPr>
          <p:nvPr>
            <p:ph type="title"/>
          </p:nvPr>
        </p:nvSpPr>
        <p:spPr>
          <a:xfrm>
            <a:off x="6005" y="288127"/>
            <a:ext cx="5915026" cy="487276"/>
          </a:xfrm>
          <a:prstGeom prst="rect">
            <a:avLst/>
          </a:prstGeom>
        </p:spPr>
        <p:txBody>
          <a:bodyPr/>
          <a:lstStyle>
            <a:lvl1pPr defTabSz="723900">
              <a:defRPr sz="2660"/>
            </a:lvl1pPr>
          </a:lstStyle>
          <a:p>
            <a:r>
              <a:rPr dirty="0"/>
              <a:t>Pedersen Commitment and </a:t>
            </a:r>
            <a:r>
              <a:rPr dirty="0" err="1"/>
              <a:t>Mimblewimble</a:t>
            </a:r>
            <a:endParaRPr dirty="0"/>
          </a:p>
        </p:txBody>
      </p:sp>
      <p:pic>
        <p:nvPicPr>
          <p:cNvPr id="445"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448" name="Screenshot 2019-02-22 at 21.58.03.png"/>
          <p:cNvGrpSpPr/>
          <p:nvPr/>
        </p:nvGrpSpPr>
        <p:grpSpPr>
          <a:xfrm>
            <a:off x="2475612" y="763204"/>
            <a:ext cx="5762157" cy="4655445"/>
            <a:chOff x="0" y="0"/>
            <a:chExt cx="5762156" cy="4655444"/>
          </a:xfrm>
        </p:grpSpPr>
        <p:pic>
          <p:nvPicPr>
            <p:cNvPr id="447" name="Screenshot 2019-02-22 at 21.58.03.png" descr="Screenshot 2019-02-22 at 21.58.03.png"/>
            <p:cNvPicPr>
              <a:picLocks noChangeAspect="1"/>
            </p:cNvPicPr>
            <p:nvPr/>
          </p:nvPicPr>
          <p:blipFill>
            <a:blip r:embed="rId3"/>
            <a:stretch>
              <a:fillRect/>
            </a:stretch>
          </p:blipFill>
          <p:spPr>
            <a:xfrm>
              <a:off x="50800" y="25400"/>
              <a:ext cx="5660557" cy="4528445"/>
            </a:xfrm>
            <a:prstGeom prst="rect">
              <a:avLst/>
            </a:prstGeom>
            <a:ln>
              <a:noFill/>
            </a:ln>
            <a:effectLst/>
          </p:spPr>
        </p:pic>
        <p:pic>
          <p:nvPicPr>
            <p:cNvPr id="446" name="Screenshot 2019-02-22 at 21.58.03.png" descr="Screenshot 2019-02-22 at 21.58.03.png"/>
            <p:cNvPicPr>
              <a:picLocks/>
            </p:cNvPicPr>
            <p:nvPr/>
          </p:nvPicPr>
          <p:blipFill>
            <a:blip r:embed="rId4"/>
            <a:stretch>
              <a:fillRect/>
            </a:stretch>
          </p:blipFill>
          <p:spPr>
            <a:xfrm>
              <a:off x="0" y="0"/>
              <a:ext cx="5762157" cy="4655445"/>
            </a:xfrm>
            <a:prstGeom prst="rect">
              <a:avLst/>
            </a:prstGeom>
            <a:effectLst/>
          </p:spPr>
        </p:pic>
      </p:grpSp>
      <p:grpSp>
        <p:nvGrpSpPr>
          <p:cNvPr id="451" name="Image"/>
          <p:cNvGrpSpPr/>
          <p:nvPr/>
        </p:nvGrpSpPr>
        <p:grpSpPr>
          <a:xfrm>
            <a:off x="252193" y="1008860"/>
            <a:ext cx="5959476" cy="3298826"/>
            <a:chOff x="0" y="0"/>
            <a:chExt cx="5959475" cy="3298825"/>
          </a:xfrm>
        </p:grpSpPr>
        <p:pic>
          <p:nvPicPr>
            <p:cNvPr id="450" name="Image" descr="Image"/>
            <p:cNvPicPr>
              <a:picLocks noChangeAspect="1"/>
            </p:cNvPicPr>
            <p:nvPr/>
          </p:nvPicPr>
          <p:blipFill>
            <a:blip r:embed="rId5"/>
            <a:stretch>
              <a:fillRect/>
            </a:stretch>
          </p:blipFill>
          <p:spPr>
            <a:xfrm>
              <a:off x="50800" y="25400"/>
              <a:ext cx="5857875" cy="3171825"/>
            </a:xfrm>
            <a:prstGeom prst="rect">
              <a:avLst/>
            </a:prstGeom>
            <a:ln>
              <a:noFill/>
            </a:ln>
            <a:effectLst/>
          </p:spPr>
        </p:pic>
        <p:pic>
          <p:nvPicPr>
            <p:cNvPr id="449" name="Image" descr="Image"/>
            <p:cNvPicPr>
              <a:picLocks/>
            </p:cNvPicPr>
            <p:nvPr/>
          </p:nvPicPr>
          <p:blipFill>
            <a:blip r:embed="rId6"/>
            <a:stretch>
              <a:fillRect/>
            </a:stretch>
          </p:blipFill>
          <p:spPr>
            <a:xfrm>
              <a:off x="0" y="0"/>
              <a:ext cx="5959475" cy="3298825"/>
            </a:xfrm>
            <a:prstGeom prst="rect">
              <a:avLst/>
            </a:prstGeom>
            <a:effectLst/>
          </p:spPr>
        </p:pic>
      </p:grpSp>
      <p:grpSp>
        <p:nvGrpSpPr>
          <p:cNvPr id="454" name="Image"/>
          <p:cNvGrpSpPr/>
          <p:nvPr/>
        </p:nvGrpSpPr>
        <p:grpSpPr>
          <a:xfrm>
            <a:off x="711200" y="1324647"/>
            <a:ext cx="7721600" cy="3379788"/>
            <a:chOff x="0" y="0"/>
            <a:chExt cx="7721600" cy="3379787"/>
          </a:xfrm>
        </p:grpSpPr>
        <p:pic>
          <p:nvPicPr>
            <p:cNvPr id="453" name="Image" descr="Image"/>
            <p:cNvPicPr>
              <a:picLocks noChangeAspect="1"/>
            </p:cNvPicPr>
            <p:nvPr/>
          </p:nvPicPr>
          <p:blipFill>
            <a:blip r:embed="rId7"/>
            <a:stretch>
              <a:fillRect/>
            </a:stretch>
          </p:blipFill>
          <p:spPr>
            <a:xfrm>
              <a:off x="50800" y="25400"/>
              <a:ext cx="7620000" cy="3252788"/>
            </a:xfrm>
            <a:prstGeom prst="rect">
              <a:avLst/>
            </a:prstGeom>
            <a:ln>
              <a:noFill/>
            </a:ln>
            <a:effectLst/>
          </p:spPr>
        </p:pic>
        <p:pic>
          <p:nvPicPr>
            <p:cNvPr id="452" name="Image" descr="Image"/>
            <p:cNvPicPr>
              <a:picLocks/>
            </p:cNvPicPr>
            <p:nvPr/>
          </p:nvPicPr>
          <p:blipFill>
            <a:blip r:embed="rId8"/>
            <a:stretch>
              <a:fillRect/>
            </a:stretch>
          </p:blipFill>
          <p:spPr>
            <a:xfrm>
              <a:off x="0" y="0"/>
              <a:ext cx="7721600" cy="3379788"/>
            </a:xfrm>
            <a:prstGeom prst="rect">
              <a:avLst/>
            </a:prstGeom>
            <a:effectLst/>
          </p:spPr>
        </p:pic>
      </p:grpSp>
      <p:grpSp>
        <p:nvGrpSpPr>
          <p:cNvPr id="457" name="Image"/>
          <p:cNvGrpSpPr/>
          <p:nvPr/>
        </p:nvGrpSpPr>
        <p:grpSpPr>
          <a:xfrm>
            <a:off x="1285996" y="1395968"/>
            <a:ext cx="7319749" cy="3710111"/>
            <a:chOff x="0" y="0"/>
            <a:chExt cx="7319748" cy="3710109"/>
          </a:xfrm>
        </p:grpSpPr>
        <p:pic>
          <p:nvPicPr>
            <p:cNvPr id="456" name="Image" descr="Image"/>
            <p:cNvPicPr>
              <a:picLocks noChangeAspect="1"/>
            </p:cNvPicPr>
            <p:nvPr/>
          </p:nvPicPr>
          <p:blipFill>
            <a:blip r:embed="rId9"/>
            <a:stretch>
              <a:fillRect/>
            </a:stretch>
          </p:blipFill>
          <p:spPr>
            <a:xfrm>
              <a:off x="50800" y="25400"/>
              <a:ext cx="7218149" cy="3583110"/>
            </a:xfrm>
            <a:prstGeom prst="rect">
              <a:avLst/>
            </a:prstGeom>
            <a:ln>
              <a:noFill/>
            </a:ln>
            <a:effectLst/>
          </p:spPr>
        </p:pic>
        <p:pic>
          <p:nvPicPr>
            <p:cNvPr id="455" name="Image" descr="Image"/>
            <p:cNvPicPr>
              <a:picLocks/>
            </p:cNvPicPr>
            <p:nvPr/>
          </p:nvPicPr>
          <p:blipFill>
            <a:blip r:embed="rId10"/>
            <a:stretch>
              <a:fillRect/>
            </a:stretch>
          </p:blipFill>
          <p:spPr>
            <a:xfrm>
              <a:off x="0" y="0"/>
              <a:ext cx="7319749" cy="371011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48"/>
                                        </p:tgtEl>
                                        <p:attrNameLst>
                                          <p:attrName>style.visibility</p:attrName>
                                        </p:attrNameLst>
                                      </p:cBhvr>
                                      <p:to>
                                        <p:strVal val="visible"/>
                                      </p:to>
                                    </p:set>
                                    <p:anim calcmode="lin" valueType="num">
                                      <p:cBhvr>
                                        <p:cTn id="7" dur="1000" fill="hold"/>
                                        <p:tgtEl>
                                          <p:spTgt spid="448"/>
                                        </p:tgtEl>
                                        <p:attrNameLst>
                                          <p:attrName>ppt_x</p:attrName>
                                        </p:attrNameLst>
                                      </p:cBhvr>
                                      <p:tavLst>
                                        <p:tav tm="0">
                                          <p:val>
                                            <p:strVal val="0-#ppt_w/2"/>
                                          </p:val>
                                        </p:tav>
                                        <p:tav tm="100000">
                                          <p:val>
                                            <p:strVal val="#ppt_x"/>
                                          </p:val>
                                        </p:tav>
                                      </p:tavLst>
                                    </p:anim>
                                    <p:anim calcmode="lin" valueType="num">
                                      <p:cBhvr>
                                        <p:cTn id="8" dur="1000" fill="hold"/>
                                        <p:tgtEl>
                                          <p:spTgt spid="4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51"/>
                                        </p:tgtEl>
                                        <p:attrNameLst>
                                          <p:attrName>style.visibility</p:attrName>
                                        </p:attrNameLst>
                                      </p:cBhvr>
                                      <p:to>
                                        <p:strVal val="visible"/>
                                      </p:to>
                                    </p:set>
                                    <p:anim calcmode="lin" valueType="num">
                                      <p:cBhvr>
                                        <p:cTn id="13" dur="1000" fill="hold"/>
                                        <p:tgtEl>
                                          <p:spTgt spid="451"/>
                                        </p:tgtEl>
                                        <p:attrNameLst>
                                          <p:attrName>ppt_x</p:attrName>
                                        </p:attrNameLst>
                                      </p:cBhvr>
                                      <p:tavLst>
                                        <p:tav tm="0">
                                          <p:val>
                                            <p:strVal val="0-#ppt_w/2"/>
                                          </p:val>
                                        </p:tav>
                                        <p:tav tm="100000">
                                          <p:val>
                                            <p:strVal val="#ppt_x"/>
                                          </p:val>
                                        </p:tav>
                                      </p:tavLst>
                                    </p:anim>
                                    <p:anim calcmode="lin" valueType="num">
                                      <p:cBhvr>
                                        <p:cTn id="14" dur="1000" fill="hold"/>
                                        <p:tgtEl>
                                          <p:spTgt spid="4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54"/>
                                        </p:tgtEl>
                                        <p:attrNameLst>
                                          <p:attrName>style.visibility</p:attrName>
                                        </p:attrNameLst>
                                      </p:cBhvr>
                                      <p:to>
                                        <p:strVal val="visible"/>
                                      </p:to>
                                    </p:set>
                                    <p:anim calcmode="lin" valueType="num">
                                      <p:cBhvr>
                                        <p:cTn id="19" dur="1000" fill="hold"/>
                                        <p:tgtEl>
                                          <p:spTgt spid="454"/>
                                        </p:tgtEl>
                                        <p:attrNameLst>
                                          <p:attrName>ppt_x</p:attrName>
                                        </p:attrNameLst>
                                      </p:cBhvr>
                                      <p:tavLst>
                                        <p:tav tm="0">
                                          <p:val>
                                            <p:strVal val="0-#ppt_w/2"/>
                                          </p:val>
                                        </p:tav>
                                        <p:tav tm="100000">
                                          <p:val>
                                            <p:strVal val="#ppt_x"/>
                                          </p:val>
                                        </p:tav>
                                      </p:tavLst>
                                    </p:anim>
                                    <p:anim calcmode="lin" valueType="num">
                                      <p:cBhvr>
                                        <p:cTn id="20" dur="1000" fill="hold"/>
                                        <p:tgtEl>
                                          <p:spTgt spid="45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57"/>
                                        </p:tgtEl>
                                        <p:attrNameLst>
                                          <p:attrName>style.visibility</p:attrName>
                                        </p:attrNameLst>
                                      </p:cBhvr>
                                      <p:to>
                                        <p:strVal val="visible"/>
                                      </p:to>
                                    </p:set>
                                    <p:anim calcmode="lin" valueType="num">
                                      <p:cBhvr>
                                        <p:cTn id="25" dur="1000" fill="hold"/>
                                        <p:tgtEl>
                                          <p:spTgt spid="457"/>
                                        </p:tgtEl>
                                        <p:attrNameLst>
                                          <p:attrName>ppt_x</p:attrName>
                                        </p:attrNameLst>
                                      </p:cBhvr>
                                      <p:tavLst>
                                        <p:tav tm="0">
                                          <p:val>
                                            <p:strVal val="0-#ppt_w/2"/>
                                          </p:val>
                                        </p:tav>
                                        <p:tav tm="100000">
                                          <p:val>
                                            <p:strVal val="#ppt_x"/>
                                          </p:val>
                                        </p:tav>
                                      </p:tavLst>
                                    </p:anim>
                                    <p:anim calcmode="lin" valueType="num">
                                      <p:cBhvr>
                                        <p:cTn id="26" dur="1000" fill="hold"/>
                                        <p:tgtEl>
                                          <p:spTgt spid="4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1" animBg="1" advAuto="0"/>
      <p:bldP spid="451" grpId="2" animBg="1" advAuto="0"/>
      <p:bldP spid="454" grpId="3" animBg="1" advAuto="0"/>
      <p:bldP spid="457" grpId="4"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Range Proof"/>
          <p:cNvSpPr txBox="1">
            <a:spLocks noGrp="1"/>
          </p:cNvSpPr>
          <p:nvPr>
            <p:ph type="title"/>
          </p:nvPr>
        </p:nvSpPr>
        <p:spPr>
          <a:xfrm>
            <a:off x="6005" y="288127"/>
            <a:ext cx="5915026" cy="487276"/>
          </a:xfrm>
          <a:prstGeom prst="rect">
            <a:avLst/>
          </a:prstGeom>
        </p:spPr>
        <p:txBody>
          <a:bodyPr/>
          <a:lstStyle/>
          <a:p>
            <a:r>
              <a:t>Range Proof</a:t>
            </a:r>
          </a:p>
        </p:txBody>
      </p:sp>
      <p:pic>
        <p:nvPicPr>
          <p:cNvPr id="460"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pic>
        <p:nvPicPr>
          <p:cNvPr id="461" name="Image" descr="Image"/>
          <p:cNvPicPr>
            <a:picLocks noChangeAspect="1"/>
          </p:cNvPicPr>
          <p:nvPr/>
        </p:nvPicPr>
        <p:blipFill>
          <a:blip r:embed="rId3"/>
          <a:stretch>
            <a:fillRect/>
          </a:stretch>
        </p:blipFill>
        <p:spPr>
          <a:xfrm>
            <a:off x="1967358" y="2218163"/>
            <a:ext cx="5372101" cy="3148014"/>
          </a:xfrm>
          <a:prstGeom prst="rect">
            <a:avLst/>
          </a:prstGeom>
          <a:ln w="12700">
            <a:miter lim="400000"/>
          </a:ln>
        </p:spPr>
      </p:pic>
      <p:grpSp>
        <p:nvGrpSpPr>
          <p:cNvPr id="464" name="Image"/>
          <p:cNvGrpSpPr/>
          <p:nvPr/>
        </p:nvGrpSpPr>
        <p:grpSpPr>
          <a:xfrm>
            <a:off x="3461484" y="300021"/>
            <a:ext cx="5630444" cy="1599056"/>
            <a:chOff x="0" y="0"/>
            <a:chExt cx="5630442" cy="1599054"/>
          </a:xfrm>
        </p:grpSpPr>
        <p:pic>
          <p:nvPicPr>
            <p:cNvPr id="463" name="Image" descr="Image"/>
            <p:cNvPicPr>
              <a:picLocks noChangeAspect="1"/>
            </p:cNvPicPr>
            <p:nvPr/>
          </p:nvPicPr>
          <p:blipFill>
            <a:blip r:embed="rId4"/>
            <a:stretch>
              <a:fillRect/>
            </a:stretch>
          </p:blipFill>
          <p:spPr>
            <a:xfrm>
              <a:off x="50800" y="25400"/>
              <a:ext cx="5528843" cy="1472055"/>
            </a:xfrm>
            <a:prstGeom prst="rect">
              <a:avLst/>
            </a:prstGeom>
            <a:ln>
              <a:noFill/>
            </a:ln>
            <a:effectLst/>
          </p:spPr>
        </p:pic>
        <p:pic>
          <p:nvPicPr>
            <p:cNvPr id="462" name="Image" descr="Image"/>
            <p:cNvPicPr>
              <a:picLocks/>
            </p:cNvPicPr>
            <p:nvPr/>
          </p:nvPicPr>
          <p:blipFill>
            <a:blip r:embed="rId5"/>
            <a:stretch>
              <a:fillRect/>
            </a:stretch>
          </p:blipFill>
          <p:spPr>
            <a:xfrm>
              <a:off x="0" y="0"/>
              <a:ext cx="5630443" cy="1599055"/>
            </a:xfrm>
            <a:prstGeom prst="rect">
              <a:avLst/>
            </a:prstGeom>
            <a:effectLst/>
          </p:spPr>
        </p:pic>
      </p:grpSp>
      <p:grpSp>
        <p:nvGrpSpPr>
          <p:cNvPr id="467" name="Image"/>
          <p:cNvGrpSpPr/>
          <p:nvPr/>
        </p:nvGrpSpPr>
        <p:grpSpPr>
          <a:xfrm>
            <a:off x="2180337" y="1581062"/>
            <a:ext cx="4287838" cy="3394076"/>
            <a:chOff x="0" y="0"/>
            <a:chExt cx="4287837" cy="3394075"/>
          </a:xfrm>
        </p:grpSpPr>
        <p:pic>
          <p:nvPicPr>
            <p:cNvPr id="466" name="Image" descr="Image"/>
            <p:cNvPicPr>
              <a:picLocks noChangeAspect="1"/>
            </p:cNvPicPr>
            <p:nvPr/>
          </p:nvPicPr>
          <p:blipFill>
            <a:blip r:embed="rId6"/>
            <a:stretch>
              <a:fillRect/>
            </a:stretch>
          </p:blipFill>
          <p:spPr>
            <a:xfrm>
              <a:off x="50800" y="25400"/>
              <a:ext cx="4186238" cy="3267075"/>
            </a:xfrm>
            <a:prstGeom prst="rect">
              <a:avLst/>
            </a:prstGeom>
            <a:ln>
              <a:noFill/>
            </a:ln>
            <a:effectLst/>
          </p:spPr>
        </p:pic>
        <p:pic>
          <p:nvPicPr>
            <p:cNvPr id="465" name="Image" descr="Image"/>
            <p:cNvPicPr>
              <a:picLocks/>
            </p:cNvPicPr>
            <p:nvPr/>
          </p:nvPicPr>
          <p:blipFill>
            <a:blip r:embed="rId7"/>
            <a:stretch>
              <a:fillRect/>
            </a:stretch>
          </p:blipFill>
          <p:spPr>
            <a:xfrm>
              <a:off x="0" y="0"/>
              <a:ext cx="4287838" cy="3394075"/>
            </a:xfrm>
            <a:prstGeom prst="rect">
              <a:avLst/>
            </a:prstGeom>
            <a:effectLst/>
          </p:spPr>
        </p:pic>
      </p:grpSp>
      <p:grpSp>
        <p:nvGrpSpPr>
          <p:cNvPr id="470" name="Image"/>
          <p:cNvGrpSpPr/>
          <p:nvPr/>
        </p:nvGrpSpPr>
        <p:grpSpPr>
          <a:xfrm>
            <a:off x="4132787" y="1975199"/>
            <a:ext cx="4287838" cy="3394076"/>
            <a:chOff x="0" y="0"/>
            <a:chExt cx="4287837" cy="3394075"/>
          </a:xfrm>
        </p:grpSpPr>
        <p:pic>
          <p:nvPicPr>
            <p:cNvPr id="469" name="Image" descr="Image"/>
            <p:cNvPicPr>
              <a:picLocks noChangeAspect="1"/>
            </p:cNvPicPr>
            <p:nvPr/>
          </p:nvPicPr>
          <p:blipFill>
            <a:blip r:embed="rId8"/>
            <a:stretch>
              <a:fillRect/>
            </a:stretch>
          </p:blipFill>
          <p:spPr>
            <a:xfrm>
              <a:off x="50800" y="25400"/>
              <a:ext cx="4186238" cy="3267075"/>
            </a:xfrm>
            <a:prstGeom prst="rect">
              <a:avLst/>
            </a:prstGeom>
            <a:ln>
              <a:noFill/>
            </a:ln>
            <a:effectLst/>
          </p:spPr>
        </p:pic>
        <p:pic>
          <p:nvPicPr>
            <p:cNvPr id="468" name="Image" descr="Image"/>
            <p:cNvPicPr>
              <a:picLocks/>
            </p:cNvPicPr>
            <p:nvPr/>
          </p:nvPicPr>
          <p:blipFill>
            <a:blip r:embed="rId7"/>
            <a:stretch>
              <a:fillRect/>
            </a:stretch>
          </p:blipFill>
          <p:spPr>
            <a:xfrm>
              <a:off x="0" y="0"/>
              <a:ext cx="4287838" cy="3394075"/>
            </a:xfrm>
            <a:prstGeom prst="rect">
              <a:avLst/>
            </a:prstGeom>
            <a:effectLst/>
          </p:spPr>
        </p:pic>
      </p:grpSp>
      <p:sp>
        <p:nvSpPr>
          <p:cNvPr id="471" name="Monero has seen an 80% reduction in transaction size, and which has also led to a significant reduction in the transaction fees.…"/>
          <p:cNvSpPr txBox="1"/>
          <p:nvPr/>
        </p:nvSpPr>
        <p:spPr>
          <a:xfrm>
            <a:off x="135132" y="826157"/>
            <a:ext cx="1962520" cy="2707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spAutoFit/>
          </a:bodyPr>
          <a:lstStyle/>
          <a:p>
            <a:pPr defTabSz="190500">
              <a:lnSpc>
                <a:spcPts val="2400"/>
              </a:lnSpc>
              <a:defRPr sz="1200">
                <a:solidFill>
                  <a:srgbClr val="000000">
                    <a:alpha val="84313"/>
                  </a:srgbClr>
                </a:solidFill>
                <a:latin typeface="Georgia"/>
                <a:ea typeface="Georgia"/>
                <a:cs typeface="Georgia"/>
                <a:sym typeface="Georgia"/>
              </a:defRPr>
            </a:pPr>
            <a:r>
              <a:rPr dirty="0" err="1"/>
              <a:t>Monero</a:t>
            </a:r>
            <a:r>
              <a:rPr dirty="0"/>
              <a:t> has seen an 80% reduction in transaction size, and which has also led to a significant reduction in the transaction fees.</a:t>
            </a:r>
          </a:p>
          <a:p>
            <a:pPr defTabSz="190500">
              <a:lnSpc>
                <a:spcPts val="2400"/>
              </a:lnSpc>
              <a:defRPr sz="1200">
                <a:solidFill>
                  <a:srgbClr val="000000">
                    <a:alpha val="84313"/>
                  </a:srgbClr>
                </a:solidFill>
                <a:latin typeface="Georgia"/>
                <a:ea typeface="Georgia"/>
                <a:cs typeface="Georgia"/>
                <a:sym typeface="Georgia"/>
              </a:defRPr>
            </a:pPr>
            <a:endParaRPr dirty="0"/>
          </a:p>
          <a:p>
            <a:pPr defTabSz="190500">
              <a:lnSpc>
                <a:spcPts val="2400"/>
              </a:lnSpc>
              <a:defRPr sz="1200">
                <a:solidFill>
                  <a:srgbClr val="000000">
                    <a:alpha val="84313"/>
                  </a:srgbClr>
                </a:solidFill>
                <a:latin typeface="Georgia"/>
                <a:ea typeface="Georgia"/>
                <a:cs typeface="Georgia"/>
                <a:sym typeface="Georgia"/>
              </a:defRPr>
            </a:pPr>
            <a:r>
              <a:rPr dirty="0"/>
              <a:t>Bob is applying for a loan from Alice, and now needs to prove that he has a salary of between $60,000 and $100,000, and that his employer — Trent — has at least $1million in the bank … merged into a single (and short) bullet proof</a:t>
            </a:r>
          </a:p>
        </p:txBody>
      </p:sp>
      <p:sp>
        <p:nvSpPr>
          <p:cNvPr id="472" name="Significant reduction in the size of the signature as opposed to other CT methods (such as zk-SNARKs and zk-STARKs).…"/>
          <p:cNvSpPr/>
          <p:nvPr/>
        </p:nvSpPr>
        <p:spPr>
          <a:xfrm>
            <a:off x="1111555" y="1555906"/>
            <a:ext cx="7737715" cy="3890471"/>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p>
            <a:pPr marL="89452" indent="-89452" defTabSz="342304">
              <a:buSzPct val="100000"/>
              <a:buChar char="•"/>
              <a:defRPr>
                <a:solidFill>
                  <a:srgbClr val="FFFFFF"/>
                </a:solidFill>
                <a:latin typeface="Arial"/>
                <a:ea typeface="Arial"/>
                <a:cs typeface="Arial"/>
                <a:sym typeface="Arial"/>
              </a:defRPr>
            </a:pPr>
            <a:r>
              <a:rPr sz="1600" dirty="0"/>
              <a:t>Significant reduction in the size of the signature as opposed to other CT methods (such as </a:t>
            </a:r>
            <a:r>
              <a:rPr sz="1600" dirty="0" err="1"/>
              <a:t>zk</a:t>
            </a:r>
            <a:r>
              <a:rPr sz="1600" dirty="0"/>
              <a:t>-SNARKs and </a:t>
            </a:r>
            <a:r>
              <a:rPr sz="1600" dirty="0" err="1"/>
              <a:t>zk</a:t>
            </a:r>
            <a:r>
              <a:rPr sz="1600" dirty="0"/>
              <a:t>-STARKs).</a:t>
            </a:r>
          </a:p>
          <a:p>
            <a:pPr marL="89452" indent="-89452" defTabSz="342304">
              <a:buSzPct val="100000"/>
              <a:buChar char="•"/>
              <a:defRPr>
                <a:solidFill>
                  <a:srgbClr val="FFFFFF"/>
                </a:solidFill>
                <a:latin typeface="Arial"/>
                <a:ea typeface="Arial"/>
                <a:cs typeface="Arial"/>
                <a:sym typeface="Arial"/>
              </a:defRPr>
            </a:pPr>
            <a:r>
              <a:rPr sz="1600" dirty="0"/>
              <a:t>Significantly reduced transaction fees with shorter signatures.</a:t>
            </a:r>
          </a:p>
          <a:p>
            <a:pPr marL="89452" indent="-89452" defTabSz="342304">
              <a:buSzPct val="100000"/>
              <a:buChar char="•"/>
              <a:defRPr>
                <a:solidFill>
                  <a:srgbClr val="FFFFFF"/>
                </a:solidFill>
                <a:latin typeface="Arial"/>
                <a:ea typeface="Arial"/>
                <a:cs typeface="Arial"/>
                <a:sym typeface="Arial"/>
              </a:defRPr>
            </a:pPr>
            <a:r>
              <a:rPr sz="1600" dirty="0"/>
              <a:t>Supports MPC (Multiparty Computation) and where many parties can come together to create a single range proof, without revealing their secrets.</a:t>
            </a:r>
          </a:p>
          <a:p>
            <a:pPr marL="89452" indent="-89452" defTabSz="342304">
              <a:buSzPct val="100000"/>
              <a:buChar char="•"/>
              <a:defRPr>
                <a:solidFill>
                  <a:srgbClr val="FFFFFF"/>
                </a:solidFill>
                <a:latin typeface="Arial"/>
                <a:ea typeface="Arial"/>
                <a:cs typeface="Arial"/>
                <a:sym typeface="Arial"/>
              </a:defRPr>
            </a:pPr>
            <a:r>
              <a:rPr sz="1600" dirty="0"/>
              <a:t>Allow for the aggregation of range proofs and produces a single, and short, signature.</a:t>
            </a:r>
          </a:p>
          <a:p>
            <a:pPr marL="89452" indent="-89452" defTabSz="342304">
              <a:buSzPct val="100000"/>
              <a:buChar char="•"/>
              <a:defRPr>
                <a:solidFill>
                  <a:srgbClr val="FFFFFF"/>
                </a:solidFill>
                <a:latin typeface="Arial"/>
                <a:ea typeface="Arial"/>
                <a:cs typeface="Arial"/>
                <a:sym typeface="Arial"/>
              </a:defRPr>
            </a:pPr>
            <a:r>
              <a:rPr sz="1600" dirty="0"/>
              <a:t>Fast verification of proofs (and which are faster than most range proof methods, but still slower than </a:t>
            </a:r>
            <a:r>
              <a:rPr sz="1600" dirty="0" err="1"/>
              <a:t>zk</a:t>
            </a:r>
            <a:r>
              <a:rPr sz="1600" dirty="0"/>
              <a:t>-SNARKs).</a:t>
            </a:r>
          </a:p>
          <a:p>
            <a:pPr marL="89452" indent="-89452" defTabSz="342304">
              <a:buSzPct val="100000"/>
              <a:buChar char="•"/>
              <a:defRPr>
                <a:solidFill>
                  <a:srgbClr val="FFFFFF"/>
                </a:solidFill>
                <a:latin typeface="Arial"/>
                <a:ea typeface="Arial"/>
                <a:cs typeface="Arial"/>
                <a:sym typeface="Arial"/>
              </a:defRPr>
            </a:pPr>
            <a:r>
              <a:rPr sz="1600" dirty="0"/>
              <a:t>Design to be setup for blockchain integration.</a:t>
            </a:r>
          </a:p>
          <a:p>
            <a:pPr marL="89452" indent="-89452" defTabSz="342304">
              <a:buSzPct val="100000"/>
              <a:buChar char="•"/>
              <a:defRPr>
                <a:solidFill>
                  <a:srgbClr val="FFFFFF"/>
                </a:solidFill>
                <a:latin typeface="Arial"/>
                <a:ea typeface="Arial"/>
                <a:cs typeface="Arial"/>
                <a:sym typeface="Arial"/>
              </a:defRPr>
            </a:pPr>
            <a:r>
              <a:rPr sz="1600" dirty="0"/>
              <a:t>No need to setup a trust infrastructure. This often involves creating an initial set of encryption keys which are then used for trusted signatures. These keys should be used only once, and then deleted. If these keys are not deleted, there is a risk to future trustworthiness of the whole infrastructure.</a:t>
            </a:r>
          </a:p>
        </p:txBody>
      </p:sp>
      <p:sp>
        <p:nvSpPr>
          <p:cNvPr id="473" name="With bulletproofs, we can ask our financial institutions to prove that they have liquidity … “Prove that you have more than $1 billion of liquidity”, and if they failed to prove this, we would quickly move to audit them. Fraud on a large-scale basis would thus be detected in seconds."/>
          <p:cNvSpPr/>
          <p:nvPr/>
        </p:nvSpPr>
        <p:spPr>
          <a:xfrm>
            <a:off x="1039062" y="319811"/>
            <a:ext cx="7065876" cy="1145362"/>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lvl1pPr marL="89452" indent="-89452" defTabSz="342304">
              <a:buSzPct val="100000"/>
              <a:buChar char="•"/>
              <a:defRPr>
                <a:solidFill>
                  <a:srgbClr val="FFFFFF"/>
                </a:solidFill>
                <a:latin typeface="Arial"/>
                <a:ea typeface="Arial"/>
                <a:cs typeface="Arial"/>
                <a:sym typeface="Arial"/>
              </a:defRPr>
            </a:lvl1pPr>
          </a:lstStyle>
          <a:p>
            <a:r>
              <a:rPr sz="1600" dirty="0"/>
              <a:t>With bulletproofs, we can ask our financial institutions to prove that they have liquidity … “Prove that you have more than $1 billion of liquidity”, and if they failed to prove this, we would quickly move to audit them. Fraud on a large-scale basis would thus be detected in seconds.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64"/>
                                        </p:tgtEl>
                                        <p:attrNameLst>
                                          <p:attrName>style.visibility</p:attrName>
                                        </p:attrNameLst>
                                      </p:cBhvr>
                                      <p:to>
                                        <p:strVal val="visible"/>
                                      </p:to>
                                    </p:set>
                                    <p:anim calcmode="lin" valueType="num">
                                      <p:cBhvr>
                                        <p:cTn id="7" dur="1000" fill="hold"/>
                                        <p:tgtEl>
                                          <p:spTgt spid="464"/>
                                        </p:tgtEl>
                                        <p:attrNameLst>
                                          <p:attrName>ppt_x</p:attrName>
                                        </p:attrNameLst>
                                      </p:cBhvr>
                                      <p:tavLst>
                                        <p:tav tm="0">
                                          <p:val>
                                            <p:strVal val="0-#ppt_w/2"/>
                                          </p:val>
                                        </p:tav>
                                        <p:tav tm="100000">
                                          <p:val>
                                            <p:strVal val="#ppt_x"/>
                                          </p:val>
                                        </p:tav>
                                      </p:tavLst>
                                    </p:anim>
                                    <p:anim calcmode="lin" valueType="num">
                                      <p:cBhvr>
                                        <p:cTn id="8" dur="1000" fill="hold"/>
                                        <p:tgtEl>
                                          <p:spTgt spid="4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67"/>
                                        </p:tgtEl>
                                        <p:attrNameLst>
                                          <p:attrName>style.visibility</p:attrName>
                                        </p:attrNameLst>
                                      </p:cBhvr>
                                      <p:to>
                                        <p:strVal val="visible"/>
                                      </p:to>
                                    </p:set>
                                    <p:anim calcmode="lin" valueType="num">
                                      <p:cBhvr>
                                        <p:cTn id="13" dur="1000" fill="hold"/>
                                        <p:tgtEl>
                                          <p:spTgt spid="467"/>
                                        </p:tgtEl>
                                        <p:attrNameLst>
                                          <p:attrName>ppt_x</p:attrName>
                                        </p:attrNameLst>
                                      </p:cBhvr>
                                      <p:tavLst>
                                        <p:tav tm="0">
                                          <p:val>
                                            <p:strVal val="0-#ppt_w/2"/>
                                          </p:val>
                                        </p:tav>
                                        <p:tav tm="100000">
                                          <p:val>
                                            <p:strVal val="#ppt_x"/>
                                          </p:val>
                                        </p:tav>
                                      </p:tavLst>
                                    </p:anim>
                                    <p:anim calcmode="lin" valueType="num">
                                      <p:cBhvr>
                                        <p:cTn id="14" dur="1000" fill="hold"/>
                                        <p:tgtEl>
                                          <p:spTgt spid="46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70"/>
                                        </p:tgtEl>
                                        <p:attrNameLst>
                                          <p:attrName>style.visibility</p:attrName>
                                        </p:attrNameLst>
                                      </p:cBhvr>
                                      <p:to>
                                        <p:strVal val="visible"/>
                                      </p:to>
                                    </p:set>
                                    <p:anim calcmode="lin" valueType="num">
                                      <p:cBhvr>
                                        <p:cTn id="19" dur="1000" fill="hold"/>
                                        <p:tgtEl>
                                          <p:spTgt spid="470"/>
                                        </p:tgtEl>
                                        <p:attrNameLst>
                                          <p:attrName>ppt_x</p:attrName>
                                        </p:attrNameLst>
                                      </p:cBhvr>
                                      <p:tavLst>
                                        <p:tav tm="0">
                                          <p:val>
                                            <p:strVal val="0-#ppt_w/2"/>
                                          </p:val>
                                        </p:tav>
                                        <p:tav tm="100000">
                                          <p:val>
                                            <p:strVal val="#ppt_x"/>
                                          </p:val>
                                        </p:tav>
                                      </p:tavLst>
                                    </p:anim>
                                    <p:anim calcmode="lin" valueType="num">
                                      <p:cBhvr>
                                        <p:cTn id="20" dur="100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71"/>
                                        </p:tgtEl>
                                        <p:attrNameLst>
                                          <p:attrName>style.visibility</p:attrName>
                                        </p:attrNameLst>
                                      </p:cBhvr>
                                      <p:to>
                                        <p:strVal val="visible"/>
                                      </p:to>
                                    </p:set>
                                    <p:anim calcmode="lin" valueType="num">
                                      <p:cBhvr>
                                        <p:cTn id="25" dur="1000" fill="hold"/>
                                        <p:tgtEl>
                                          <p:spTgt spid="471"/>
                                        </p:tgtEl>
                                        <p:attrNameLst>
                                          <p:attrName>ppt_x</p:attrName>
                                        </p:attrNameLst>
                                      </p:cBhvr>
                                      <p:tavLst>
                                        <p:tav tm="0">
                                          <p:val>
                                            <p:strVal val="0-#ppt_w/2"/>
                                          </p:val>
                                        </p:tav>
                                        <p:tav tm="100000">
                                          <p:val>
                                            <p:strVal val="#ppt_x"/>
                                          </p:val>
                                        </p:tav>
                                      </p:tavLst>
                                    </p:anim>
                                    <p:anim calcmode="lin" valueType="num">
                                      <p:cBhvr>
                                        <p:cTn id="26" dur="1000" fill="hold"/>
                                        <p:tgtEl>
                                          <p:spTgt spid="47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472"/>
                                        </p:tgtEl>
                                        <p:attrNameLst>
                                          <p:attrName>style.visibility</p:attrName>
                                        </p:attrNameLst>
                                      </p:cBhvr>
                                      <p:to>
                                        <p:strVal val="visible"/>
                                      </p:to>
                                    </p:set>
                                    <p:anim calcmode="lin" valueType="num">
                                      <p:cBhvr>
                                        <p:cTn id="31" dur="1000" fill="hold"/>
                                        <p:tgtEl>
                                          <p:spTgt spid="472"/>
                                        </p:tgtEl>
                                        <p:attrNameLst>
                                          <p:attrName>ppt_x</p:attrName>
                                        </p:attrNameLst>
                                      </p:cBhvr>
                                      <p:tavLst>
                                        <p:tav tm="0">
                                          <p:val>
                                            <p:strVal val="0-#ppt_w/2"/>
                                          </p:val>
                                        </p:tav>
                                        <p:tav tm="100000">
                                          <p:val>
                                            <p:strVal val="#ppt_x"/>
                                          </p:val>
                                        </p:tav>
                                      </p:tavLst>
                                    </p:anim>
                                    <p:anim calcmode="lin" valueType="num">
                                      <p:cBhvr>
                                        <p:cTn id="32" dur="1000" fill="hold"/>
                                        <p:tgtEl>
                                          <p:spTgt spid="47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473"/>
                                        </p:tgtEl>
                                        <p:attrNameLst>
                                          <p:attrName>style.visibility</p:attrName>
                                        </p:attrNameLst>
                                      </p:cBhvr>
                                      <p:to>
                                        <p:strVal val="visible"/>
                                      </p:to>
                                    </p:set>
                                    <p:anim calcmode="lin" valueType="num">
                                      <p:cBhvr>
                                        <p:cTn id="37" dur="1000" fill="hold"/>
                                        <p:tgtEl>
                                          <p:spTgt spid="473"/>
                                        </p:tgtEl>
                                        <p:attrNameLst>
                                          <p:attrName>ppt_x</p:attrName>
                                        </p:attrNameLst>
                                      </p:cBhvr>
                                      <p:tavLst>
                                        <p:tav tm="0">
                                          <p:val>
                                            <p:strVal val="0-#ppt_w/2"/>
                                          </p:val>
                                        </p:tav>
                                        <p:tav tm="100000">
                                          <p:val>
                                            <p:strVal val="#ppt_x"/>
                                          </p:val>
                                        </p:tav>
                                      </p:tavLst>
                                    </p:anim>
                                    <p:anim calcmode="lin" valueType="num">
                                      <p:cBhvr>
                                        <p:cTn id="38" dur="1000" fill="hold"/>
                                        <p:tgtEl>
                                          <p:spTgt spid="4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1" animBg="1" advAuto="0"/>
      <p:bldP spid="467" grpId="2" animBg="1" advAuto="0"/>
      <p:bldP spid="470" grpId="3" animBg="1" advAuto="0"/>
      <p:bldP spid="471" grpId="4" animBg="1" advAuto="0"/>
      <p:bldP spid="472" grpId="5" animBg="1" advAuto="0"/>
      <p:bldP spid="473" grpId="6"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normAutofit fontScale="90000"/>
          </a:bodyPr>
          <a:lstStyle/>
          <a:p>
            <a:pPr defTabSz="758951">
              <a:lnSpc>
                <a:spcPct val="100000"/>
              </a:lnSpc>
              <a:defRPr sz="2300" b="1">
                <a:latin typeface="+mn-lt"/>
                <a:ea typeface="+mn-ea"/>
                <a:cs typeface="+mn-cs"/>
                <a:sym typeface="Calibri"/>
              </a:defRPr>
            </a:pPr>
            <a:r>
              <a:rPr lang="en-US" dirty="0"/>
              <a:t>IPFS</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dirty="0"/>
              <a:t>Zero-knowledge.</a:t>
            </a:r>
          </a:p>
          <a:p>
            <a:pPr defTabSz="758951">
              <a:lnSpc>
                <a:spcPct val="100000"/>
              </a:lnSpc>
              <a:defRPr sz="2300" b="1">
                <a:latin typeface="+mn-lt"/>
                <a:ea typeface="+mn-ea"/>
                <a:cs typeface="+mn-cs"/>
                <a:sym typeface="Calibri"/>
              </a:defRPr>
            </a:pPr>
            <a:r>
              <a:rPr sz="1700" dirty="0"/>
              <a:t>Homomorphic Encryption. </a:t>
            </a:r>
          </a:p>
          <a:p>
            <a:pPr defTabSz="758951">
              <a:lnSpc>
                <a:spcPct val="100000"/>
              </a:lnSpc>
              <a:defRPr sz="2300" b="1">
                <a:latin typeface="+mn-lt"/>
                <a:ea typeface="+mn-ea"/>
                <a:cs typeface="+mn-cs"/>
                <a:sym typeface="Calibri"/>
              </a:defRPr>
            </a:pPr>
            <a:r>
              <a:rPr sz="1700" dirty="0" err="1"/>
              <a:t>zkSnarks</a:t>
            </a:r>
            <a:r>
              <a:rPr sz="1700" dirty="0"/>
              <a:t>, Range-proofs</a:t>
            </a:r>
            <a:br>
              <a:rPr lang="en-US" sz="1700" dirty="0"/>
            </a:br>
            <a:r>
              <a:rPr lang="en-US" sz="1700" dirty="0"/>
              <a:t>IPFS</a:t>
            </a:r>
            <a:endParaRPr sz="1700" dirty="0"/>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sz="1600" b="0" dirty="0"/>
              <a:t>http://</a:t>
            </a:r>
            <a:r>
              <a:rPr sz="1600" b="0" dirty="0" err="1"/>
              <a:t>asecuritysite.com</a:t>
            </a:r>
            <a:r>
              <a:rPr sz="1600" b="0" dirty="0"/>
              <a:t>/</a:t>
            </a:r>
            <a:r>
              <a:rPr lang="en-US" sz="1600" b="0" dirty="0"/>
              <a:t>zero</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346784315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57098" y="998727"/>
            <a:ext cx="8427518" cy="3716260"/>
          </a:xfrm>
          <a:prstGeom prst="rect">
            <a:avLst/>
          </a:prstGeom>
          <a:solidFill>
            <a:srgbClr val="000000">
              <a:alpha val="0"/>
            </a:srgbClr>
          </a:solidFill>
        </p:spPr>
      </p:sp>
      <p:sp>
        <p:nvSpPr>
          <p:cNvPr id="3" name="Object 2"/>
          <p:cNvSpPr/>
          <p:nvPr/>
        </p:nvSpPr>
        <p:spPr>
          <a:xfrm>
            <a:off x="357098" y="998727"/>
            <a:ext cx="8427518" cy="3716260"/>
          </a:xfrm>
          <a:prstGeom prst="rect">
            <a:avLst/>
          </a:prstGeom>
          <a:solidFill>
            <a:srgbClr val="FDFDFD"/>
          </a:solidFill>
        </p:spPr>
      </p:sp>
      <p:pic>
        <p:nvPicPr>
          <p:cNvPr id="4" name="Object 3" descr="preencoded.png"/>
          <p:cNvPicPr>
            <a:picLocks noChangeAspect="1"/>
          </p:cNvPicPr>
          <p:nvPr/>
        </p:nvPicPr>
        <p:blipFill>
          <a:blip r:embed="rId3"/>
          <a:srcRect/>
          <a:stretch/>
        </p:blipFill>
        <p:spPr>
          <a:xfrm>
            <a:off x="156400" y="875881"/>
            <a:ext cx="8987600" cy="3963238"/>
          </a:xfrm>
          <a:prstGeom prst="rect">
            <a:avLst/>
          </a:prstGeom>
        </p:spPr>
      </p:pic>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8534" y="1369471"/>
            <a:ext cx="399950" cy="2199725"/>
          </a:xfrm>
          <a:prstGeom prst="rect">
            <a:avLst/>
          </a:prstGeom>
        </p:spPr>
      </p:pic>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71229" y="1380184"/>
            <a:ext cx="85703" cy="85703"/>
          </a:xfrm>
          <a:prstGeom prst="rect">
            <a:avLst/>
          </a:prstGeom>
        </p:spPr>
      </p:pic>
      <p:sp>
        <p:nvSpPr>
          <p:cNvPr id="8" name="Object 7"/>
          <p:cNvSpPr/>
          <p:nvPr/>
        </p:nvSpPr>
        <p:spPr>
          <a:xfrm>
            <a:off x="442388" y="4197431"/>
            <a:ext cx="1959946" cy="201093"/>
          </a:xfrm>
          <a:prstGeom prst="rect">
            <a:avLst/>
          </a:prstGeom>
          <a:noFill/>
        </p:spPr>
        <p:txBody>
          <a:bodyPr wrap="square" lIns="0" tIns="0" rIns="0" bIns="0" rtlCol="0" anchor="t"/>
          <a:lstStyle/>
          <a:p>
            <a:pPr algn="ctr">
              <a:lnSpc>
                <a:spcPts val="2018"/>
              </a:lnSpc>
              <a:spcAft>
                <a:spcPts val="450"/>
              </a:spcAft>
            </a:pPr>
            <a:r>
              <a:rPr lang="en-US" sz="1725" b="1" spc="22" dirty="0">
                <a:solidFill>
                  <a:srgbClr val="FFFEFD"/>
                </a:solidFill>
                <a:latin typeface="Lato" pitchFamily="34" charset="0"/>
                <a:ea typeface="Lato" pitchFamily="34" charset="-122"/>
                <a:cs typeface="Lato" pitchFamily="34" charset="-120"/>
              </a:rPr>
              <a:t>IFPS</a:t>
            </a:r>
            <a:endParaRPr lang="en-US" sz="1350" dirty="0"/>
          </a:p>
        </p:txBody>
      </p:sp>
      <p:sp>
        <p:nvSpPr>
          <p:cNvPr id="9" name="Pedersen Commitment and Mimblewimble">
            <a:extLst>
              <a:ext uri="{FF2B5EF4-FFF2-40B4-BE49-F238E27FC236}">
                <a16:creationId xmlns:a16="http://schemas.microsoft.com/office/drawing/2014/main" id="{07B901E7-FF11-F149-9777-337F15F5FA95}"/>
              </a:ext>
            </a:extLst>
          </p:cNvPr>
          <p:cNvSpPr txBox="1">
            <a:spLocks/>
          </p:cNvSpPr>
          <p:nvPr/>
        </p:nvSpPr>
        <p:spPr>
          <a:xfrm>
            <a:off x="6005" y="288127"/>
            <a:ext cx="5915026" cy="487276"/>
          </a:xfrm>
          <a:prstGeom prst="rect">
            <a:avLst/>
          </a:prstGeom>
        </p:spPr>
        <p:txBody>
          <a:bodyPr/>
          <a:lstStyle>
            <a:lvl1pPr marL="0" marR="0" indent="0" algn="l" defTabSz="723900" latinLnBrk="0">
              <a:lnSpc>
                <a:spcPct val="90000"/>
              </a:lnSpc>
              <a:spcBef>
                <a:spcPts val="0"/>
              </a:spcBef>
              <a:spcAft>
                <a:spcPts val="0"/>
              </a:spcAft>
              <a:buClrTx/>
              <a:buSzTx/>
              <a:buFontTx/>
              <a:buNone/>
              <a:tabLst/>
              <a:defRPr sz="266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a:lstStyle>
          <a:p>
            <a:pPr hangingPunct="1"/>
            <a:r>
              <a:rPr lang="en-GB" dirty="0"/>
              <a:t>IPFS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Light-weight crypto"/>
          <p:cNvSpPr txBox="1">
            <a:spLocks noGrp="1"/>
          </p:cNvSpPr>
          <p:nvPr>
            <p:ph type="title"/>
          </p:nvPr>
        </p:nvSpPr>
        <p:spPr>
          <a:xfrm>
            <a:off x="6005" y="288127"/>
            <a:ext cx="5915026" cy="487276"/>
          </a:xfrm>
          <a:prstGeom prst="rect">
            <a:avLst/>
          </a:prstGeom>
        </p:spPr>
        <p:txBody>
          <a:bodyPr/>
          <a:lstStyle/>
          <a:p>
            <a:r>
              <a:t>Light-weight crypto</a:t>
            </a:r>
          </a:p>
        </p:txBody>
      </p:sp>
      <p:sp>
        <p:nvSpPr>
          <p:cNvPr id="104" name="Conventional cryptography. Servers and Desktops. Tablets and smart phones.…"/>
          <p:cNvSpPr txBox="1"/>
          <p:nvPr/>
        </p:nvSpPr>
        <p:spPr>
          <a:xfrm>
            <a:off x="403269" y="1047979"/>
            <a:ext cx="6983107" cy="4053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457200" indent="-317500" defTabSz="457200">
              <a:buClr>
                <a:srgbClr val="000000"/>
              </a:buClr>
              <a:buSzPct val="100000"/>
              <a:buFont typeface="Times"/>
              <a:buChar char="•"/>
              <a:defRPr sz="2000">
                <a:latin typeface="Times"/>
                <a:ea typeface="Times"/>
                <a:cs typeface="Times"/>
                <a:sym typeface="Times"/>
              </a:defRPr>
            </a:pPr>
            <a:r>
              <a:rPr dirty="0"/>
              <a:t>Conventional cryptography. Servers and Desktops. Tablets and smart phones.</a:t>
            </a:r>
          </a:p>
          <a:p>
            <a:pPr marL="457200" indent="-317500" defTabSz="457200">
              <a:buClr>
                <a:srgbClr val="000000"/>
              </a:buClr>
              <a:buSzPct val="100000"/>
              <a:buFont typeface="Times"/>
              <a:buChar char="•"/>
              <a:defRPr sz="2000">
                <a:latin typeface="Times"/>
                <a:ea typeface="Times"/>
                <a:cs typeface="Times"/>
                <a:sym typeface="Times"/>
              </a:defRPr>
            </a:pPr>
            <a:r>
              <a:rPr dirty="0"/>
              <a:t>Light-weight cryptography. Embedded Systems. RFID and Sensor Networks.</a:t>
            </a:r>
          </a:p>
          <a:p>
            <a:pPr defTabSz="457200">
              <a:defRPr sz="2000">
                <a:latin typeface="Times"/>
                <a:ea typeface="Times"/>
                <a:cs typeface="Times"/>
                <a:sym typeface="Times"/>
              </a:defRPr>
            </a:pPr>
            <a:endParaRPr dirty="0"/>
          </a:p>
          <a:p>
            <a:pPr defTabSz="457200">
              <a:defRPr sz="2000">
                <a:latin typeface="Times"/>
                <a:ea typeface="Times"/>
                <a:cs typeface="Times"/>
                <a:sym typeface="Times"/>
              </a:defRPr>
            </a:pPr>
            <a:r>
              <a:rPr dirty="0"/>
              <a:t>Thus often light-weight cryptography methods balance performance (throughput) against </a:t>
            </a:r>
            <a:r>
              <a:rPr b="1" dirty="0"/>
              <a:t>power drain and GE (gate equivalents).</a:t>
            </a:r>
            <a:r>
              <a:rPr dirty="0"/>
              <a:t> Along with this the method must also have a low requirement for RAM (where the method requires the usage of running memory to perform its operation) and ROM (where the method is stored on the device). In order to assess the strengths of various methods we often </a:t>
            </a:r>
            <a:r>
              <a:rPr b="1" dirty="0"/>
              <a:t>define the area</a:t>
            </a:r>
            <a:r>
              <a:rPr dirty="0"/>
              <a:t> that the cryptography function will use on the device — and which is defined in µ</a:t>
            </a:r>
            <a:r>
              <a:rPr i="1" dirty="0"/>
              <a:t>m</a:t>
            </a:r>
            <a:r>
              <a:rPr dirty="0"/>
              <a:t>².</a:t>
            </a:r>
          </a:p>
        </p:txBody>
      </p:sp>
      <p:pic>
        <p:nvPicPr>
          <p:cNvPr id="105" name="unknown.jpg" descr="unknown.jpg"/>
          <p:cNvPicPr>
            <a:picLocks noChangeAspect="1"/>
          </p:cNvPicPr>
          <p:nvPr/>
        </p:nvPicPr>
        <p:blipFill>
          <a:blip r:embed="rId2"/>
          <a:stretch>
            <a:fillRect/>
          </a:stretch>
        </p:blipFill>
        <p:spPr>
          <a:xfrm>
            <a:off x="7816373" y="1323473"/>
            <a:ext cx="1325120" cy="1325120"/>
          </a:xfrm>
          <a:prstGeom prst="rect">
            <a:avLst/>
          </a:prstGeom>
          <a:ln w="12700">
            <a:miter lim="400000"/>
          </a:ln>
        </p:spPr>
      </p:pic>
      <p:sp>
        <p:nvSpPr>
          <p:cNvPr id="106" name="View methods">
            <a:hlinkClick r:id="rId3"/>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grpSp>
        <p:nvGrpSpPr>
          <p:cNvPr id="109" name="Screenshot 2020-03-27 at 08.06.29.png"/>
          <p:cNvGrpSpPr/>
          <p:nvPr/>
        </p:nvGrpSpPr>
        <p:grpSpPr>
          <a:xfrm>
            <a:off x="-34364" y="771144"/>
            <a:ext cx="9550401" cy="4172712"/>
            <a:chOff x="0" y="0"/>
            <a:chExt cx="9550400" cy="4172710"/>
          </a:xfrm>
        </p:grpSpPr>
        <p:pic>
          <p:nvPicPr>
            <p:cNvPr id="108" name="Screenshot 2020-03-27 at 08.06.29.png" descr="Screenshot 2020-03-27 at 08.06.29.png"/>
            <p:cNvPicPr>
              <a:picLocks noChangeAspect="1"/>
            </p:cNvPicPr>
            <p:nvPr/>
          </p:nvPicPr>
          <p:blipFill>
            <a:blip r:embed="rId4"/>
            <a:stretch>
              <a:fillRect/>
            </a:stretch>
          </p:blipFill>
          <p:spPr>
            <a:xfrm>
              <a:off x="203200" y="203200"/>
              <a:ext cx="9144000" cy="3728211"/>
            </a:xfrm>
            <a:prstGeom prst="rect">
              <a:avLst/>
            </a:prstGeom>
            <a:ln>
              <a:noFill/>
            </a:ln>
            <a:effectLst/>
          </p:spPr>
        </p:pic>
        <p:pic>
          <p:nvPicPr>
            <p:cNvPr id="107" name="Screenshot 2020-03-27 at 08.06.29.png" descr="Screenshot 2020-03-27 at 08.06.29.png"/>
            <p:cNvPicPr>
              <a:picLocks/>
            </p:cNvPicPr>
            <p:nvPr/>
          </p:nvPicPr>
          <p:blipFill>
            <a:blip r:embed="rId5"/>
            <a:stretch>
              <a:fillRect/>
            </a:stretch>
          </p:blipFill>
          <p:spPr>
            <a:xfrm>
              <a:off x="0" y="0"/>
              <a:ext cx="9550400" cy="4172711"/>
            </a:xfrm>
            <a:prstGeom prst="rect">
              <a:avLst/>
            </a:prstGeom>
            <a:effectLst/>
          </p:spPr>
        </p:pic>
      </p:grpSp>
      <p:grpSp>
        <p:nvGrpSpPr>
          <p:cNvPr id="112" name="Screenshot 2020-03-27 at 08.06.52.png"/>
          <p:cNvGrpSpPr/>
          <p:nvPr/>
        </p:nvGrpSpPr>
        <p:grpSpPr>
          <a:xfrm>
            <a:off x="-203200" y="700521"/>
            <a:ext cx="9550401" cy="4352058"/>
            <a:chOff x="0" y="0"/>
            <a:chExt cx="9550400" cy="4352057"/>
          </a:xfrm>
        </p:grpSpPr>
        <p:pic>
          <p:nvPicPr>
            <p:cNvPr id="111" name="Screenshot 2020-03-27 at 08.06.52.png" descr="Screenshot 2020-03-27 at 08.06.52.png"/>
            <p:cNvPicPr>
              <a:picLocks noChangeAspect="1"/>
            </p:cNvPicPr>
            <p:nvPr/>
          </p:nvPicPr>
          <p:blipFill>
            <a:blip r:embed="rId6"/>
            <a:stretch>
              <a:fillRect/>
            </a:stretch>
          </p:blipFill>
          <p:spPr>
            <a:xfrm>
              <a:off x="203200" y="203200"/>
              <a:ext cx="9144000" cy="3907558"/>
            </a:xfrm>
            <a:prstGeom prst="rect">
              <a:avLst/>
            </a:prstGeom>
            <a:ln>
              <a:noFill/>
            </a:ln>
            <a:effectLst/>
          </p:spPr>
        </p:pic>
        <p:pic>
          <p:nvPicPr>
            <p:cNvPr id="110" name="Screenshot 2020-03-27 at 08.06.52.png" descr="Screenshot 2020-03-27 at 08.06.52.png"/>
            <p:cNvPicPr>
              <a:picLocks/>
            </p:cNvPicPr>
            <p:nvPr/>
          </p:nvPicPr>
          <p:blipFill>
            <a:blip r:embed="rId7"/>
            <a:stretch>
              <a:fillRect/>
            </a:stretch>
          </p:blipFill>
          <p:spPr>
            <a:xfrm>
              <a:off x="0" y="0"/>
              <a:ext cx="9550400" cy="435205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09"/>
                                        </p:tgtEl>
                                        <p:attrNameLst>
                                          <p:attrName>style.visibility</p:attrName>
                                        </p:attrNameLst>
                                      </p:cBhvr>
                                      <p:to>
                                        <p:strVal val="visible"/>
                                      </p:to>
                                    </p:set>
                                    <p:anim calcmode="lin" valueType="num">
                                      <p:cBhvr>
                                        <p:cTn id="7" dur="1000" fill="hold"/>
                                        <p:tgtEl>
                                          <p:spTgt spid="109"/>
                                        </p:tgtEl>
                                        <p:attrNameLst>
                                          <p:attrName>ppt_x</p:attrName>
                                        </p:attrNameLst>
                                      </p:cBhvr>
                                      <p:tavLst>
                                        <p:tav tm="0">
                                          <p:val>
                                            <p:strVal val="0-#ppt_w/2"/>
                                          </p:val>
                                        </p:tav>
                                        <p:tav tm="100000">
                                          <p:val>
                                            <p:strVal val="#ppt_x"/>
                                          </p:val>
                                        </p:tav>
                                      </p:tavLst>
                                    </p:anim>
                                    <p:anim calcmode="lin" valueType="num">
                                      <p:cBhvr>
                                        <p:cTn id="8" dur="10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12"/>
                                        </p:tgtEl>
                                        <p:attrNameLst>
                                          <p:attrName>style.visibility</p:attrName>
                                        </p:attrNameLst>
                                      </p:cBhvr>
                                      <p:to>
                                        <p:strVal val="visible"/>
                                      </p:to>
                                    </p:set>
                                    <p:anim calcmode="lin" valueType="num">
                                      <p:cBhvr>
                                        <p:cTn id="13" dur="1000" fill="hold"/>
                                        <p:tgtEl>
                                          <p:spTgt spid="112"/>
                                        </p:tgtEl>
                                        <p:attrNameLst>
                                          <p:attrName>ppt_x</p:attrName>
                                        </p:attrNameLst>
                                      </p:cBhvr>
                                      <p:tavLst>
                                        <p:tav tm="0">
                                          <p:val>
                                            <p:strVal val="0-#ppt_w/2"/>
                                          </p:val>
                                        </p:tav>
                                        <p:tav tm="100000">
                                          <p:val>
                                            <p:strVal val="#ppt_x"/>
                                          </p:val>
                                        </p:tav>
                                      </p:tavLst>
                                    </p:anim>
                                    <p:anim calcmode="lin" valueType="num">
                                      <p:cBhvr>
                                        <p:cTn id="14" dur="10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1" animBg="1" advAuto="0"/>
      <p:bldP spid="112" grpId="2"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t>Next Generation Crypto</a:t>
            </a:r>
            <a:br/>
            <a:br/>
            <a:endParaRPr/>
          </a:p>
          <a:p>
            <a:pPr defTabSz="758951">
              <a:lnSpc>
                <a:spcPct val="100000"/>
              </a:lnSpc>
              <a:defRPr sz="2300" b="1">
                <a:latin typeface="+mn-lt"/>
                <a:ea typeface="+mn-ea"/>
                <a:cs typeface="+mn-cs"/>
                <a:sym typeface="Calibri"/>
              </a:defRPr>
            </a:pPr>
            <a:r>
              <a:rPr sz="1700" b="0"/>
              <a:t>Light-weight crypto.</a:t>
            </a:r>
          </a:p>
          <a:p>
            <a:pPr defTabSz="758951">
              <a:lnSpc>
                <a:spcPct val="100000"/>
              </a:lnSpc>
              <a:defRPr sz="2300" b="1">
                <a:latin typeface="+mn-lt"/>
                <a:ea typeface="+mn-ea"/>
                <a:cs typeface="+mn-cs"/>
                <a:sym typeface="Calibri"/>
              </a:defRPr>
            </a:pPr>
            <a:r>
              <a:rPr sz="1700" b="0"/>
              <a:t>Quantum-robust crypto</a:t>
            </a:r>
          </a:p>
          <a:p>
            <a:pPr defTabSz="758951">
              <a:lnSpc>
                <a:spcPct val="100000"/>
              </a:lnSpc>
              <a:defRPr sz="2300" b="1">
                <a:latin typeface="+mn-lt"/>
                <a:ea typeface="+mn-ea"/>
                <a:cs typeface="+mn-cs"/>
                <a:sym typeface="Calibri"/>
              </a:defRPr>
            </a:pPr>
            <a:r>
              <a:rPr sz="1700" b="0"/>
              <a:t>Tokenization.</a:t>
            </a:r>
          </a:p>
          <a:p>
            <a:pPr defTabSz="758951">
              <a:lnSpc>
                <a:spcPct val="100000"/>
              </a:lnSpc>
              <a:defRPr sz="2300" b="1">
                <a:latin typeface="+mn-lt"/>
                <a:ea typeface="+mn-ea"/>
                <a:cs typeface="+mn-cs"/>
                <a:sym typeface="Calibri"/>
              </a:defRPr>
            </a:pPr>
            <a:r>
              <a:rPr sz="1700" b="0"/>
              <a:t>Zero-knowledge.</a:t>
            </a:r>
          </a:p>
          <a:p>
            <a:pPr defTabSz="758951">
              <a:lnSpc>
                <a:spcPct val="100000"/>
              </a:lnSpc>
              <a:defRPr sz="2300" b="1">
                <a:latin typeface="+mn-lt"/>
                <a:ea typeface="+mn-ea"/>
                <a:cs typeface="+mn-cs"/>
                <a:sym typeface="Calibri"/>
              </a:defRPr>
            </a:pPr>
            <a:r>
              <a:rPr sz="1700" b="0"/>
              <a:t>Homomorphic Encryption. </a:t>
            </a:r>
          </a:p>
          <a:p>
            <a:pPr defTabSz="758951">
              <a:lnSpc>
                <a:spcPct val="100000"/>
              </a:lnSpc>
              <a:defRPr sz="2300" b="1">
                <a:latin typeface="+mn-lt"/>
                <a:ea typeface="+mn-ea"/>
                <a:cs typeface="+mn-cs"/>
                <a:sym typeface="Calibri"/>
              </a:defRPr>
            </a:pPr>
            <a:r>
              <a:rPr sz="1700" b="0"/>
              <a:t>zkSnarks, Range-proofs</a:t>
            </a:r>
          </a:p>
          <a:p>
            <a:pPr defTabSz="758951">
              <a:lnSpc>
                <a:spcPct val="100000"/>
              </a:lnSpc>
              <a:defRPr sz="2300" b="1">
                <a:latin typeface="+mn-lt"/>
                <a:ea typeface="+mn-ea"/>
                <a:cs typeface="+mn-cs"/>
                <a:sym typeface="Calibri"/>
              </a:defRPr>
            </a:pPr>
            <a:br>
              <a:rPr sz="1700" b="0"/>
            </a:br>
            <a:br>
              <a:rPr sz="1600" b="0"/>
            </a:br>
            <a:r>
              <a:rPr b="0"/>
              <a:t>Prof Bill Buchanan OBE</a:t>
            </a:r>
            <a:br>
              <a:rPr sz="1600" b="0"/>
            </a:br>
            <a:r>
              <a:rPr sz="1600" b="0"/>
              <a:t>http://asecuritysite.com/encryption</a:t>
            </a:r>
            <a:br>
              <a:rPr sz="1600" b="0"/>
            </a:br>
            <a:endParaRPr sz="1600" b="0"/>
          </a:p>
        </p:txBody>
      </p:sp>
      <p:pic>
        <p:nvPicPr>
          <p:cNvPr id="4" name="Picture 3" descr="A picture containing text, cup, coffee, table&#10;&#10;Description automatically generated">
            <a:extLst>
              <a:ext uri="{FF2B5EF4-FFF2-40B4-BE49-F238E27FC236}">
                <a16:creationId xmlns:a16="http://schemas.microsoft.com/office/drawing/2014/main" id="{20C21787-A4C0-7145-AEF5-E0A2755EA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View methods">
            <a:hlinkClick r:id="rId2"/>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pic>
        <p:nvPicPr>
          <p:cNvPr id="115" name="Screenshot 2020-03-27 at 07.15.03.png" descr="Screenshot 2020-03-27 at 07.15.03.png"/>
          <p:cNvPicPr>
            <a:picLocks noChangeAspect="1"/>
          </p:cNvPicPr>
          <p:nvPr/>
        </p:nvPicPr>
        <p:blipFill>
          <a:blip r:embed="rId3"/>
          <a:stretch>
            <a:fillRect/>
          </a:stretch>
        </p:blipFill>
        <p:spPr>
          <a:xfrm>
            <a:off x="2102191" y="93671"/>
            <a:ext cx="7103096" cy="4056774"/>
          </a:xfrm>
          <a:prstGeom prst="rect">
            <a:avLst/>
          </a:prstGeom>
          <a:ln w="12700">
            <a:miter lim="400000"/>
          </a:ln>
        </p:spPr>
      </p:pic>
      <p:pic>
        <p:nvPicPr>
          <p:cNvPr id="116" name="Screenshot 2020-03-27 at 07.15.45.png" descr="Screenshot 2020-03-27 at 07.15.45.png"/>
          <p:cNvPicPr>
            <a:picLocks noChangeAspect="1"/>
          </p:cNvPicPr>
          <p:nvPr/>
        </p:nvPicPr>
        <p:blipFill>
          <a:blip r:embed="rId4"/>
          <a:stretch>
            <a:fillRect/>
          </a:stretch>
        </p:blipFill>
        <p:spPr>
          <a:xfrm>
            <a:off x="11255" y="1536343"/>
            <a:ext cx="5690022" cy="2642314"/>
          </a:xfrm>
          <a:prstGeom prst="rect">
            <a:avLst/>
          </a:prstGeom>
          <a:ln w="12700">
            <a:miter lim="400000"/>
          </a:ln>
        </p:spPr>
      </p:pic>
      <p:pic>
        <p:nvPicPr>
          <p:cNvPr id="117" name="Screenshot 2020-03-27 at 07.16.14.png" descr="Screenshot 2020-03-27 at 07.16.14.png"/>
          <p:cNvPicPr>
            <a:picLocks noChangeAspect="1"/>
          </p:cNvPicPr>
          <p:nvPr/>
        </p:nvPicPr>
        <p:blipFill>
          <a:blip r:embed="rId5"/>
          <a:stretch>
            <a:fillRect/>
          </a:stretch>
        </p:blipFill>
        <p:spPr>
          <a:xfrm>
            <a:off x="-1" y="4539602"/>
            <a:ext cx="7007109" cy="1051982"/>
          </a:xfrm>
          <a:prstGeom prst="rect">
            <a:avLst/>
          </a:prstGeom>
          <a:ln w="12700">
            <a:miter lim="400000"/>
          </a:ln>
        </p:spPr>
      </p:pic>
      <p:sp>
        <p:nvSpPr>
          <p:cNvPr id="118" name="Light-weight crypto (PRESENT)"/>
          <p:cNvSpPr txBox="1">
            <a:spLocks noGrp="1"/>
          </p:cNvSpPr>
          <p:nvPr>
            <p:ph type="title"/>
          </p:nvPr>
        </p:nvSpPr>
        <p:spPr>
          <a:xfrm>
            <a:off x="6005" y="288127"/>
            <a:ext cx="5915026" cy="487276"/>
          </a:xfrm>
          <a:prstGeom prst="rect">
            <a:avLst/>
          </a:prstGeom>
        </p:spPr>
        <p:txBody>
          <a:bodyPr/>
          <a:lstStyle/>
          <a:p>
            <a:r>
              <a:t>Light-weight crypto (PRESENT)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b="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dirty="0"/>
              <a:t>https://</a:t>
            </a:r>
            <a:r>
              <a:rPr lang="en-GB" sz="1600" dirty="0" err="1"/>
              <a:t>asecuritysite.com</a:t>
            </a:r>
            <a:r>
              <a:rPr lang="en-GB" sz="1600" dirty="0"/>
              <a:t>/</a:t>
            </a:r>
            <a:r>
              <a:rPr lang="en-GB" sz="1600" dirty="0" err="1"/>
              <a:t>pqc</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5067973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5915026" cy="487276"/>
          </a:xfrm>
          <a:prstGeom prst="rect">
            <a:avLst/>
          </a:prstGeom>
        </p:spPr>
        <p:txBody>
          <a:bodyPr/>
          <a:lstStyle/>
          <a:p>
            <a:r>
              <a:rPr lang="en-US" dirty="0"/>
              <a:t>Quantum Computers</a:t>
            </a:r>
            <a:endParaRPr dirty="0"/>
          </a:p>
        </p:txBody>
      </p:sp>
      <p:pic>
        <p:nvPicPr>
          <p:cNvPr id="1026" name="Picture 2" descr="ibm quantum computer 3 - FunkyKit">
            <a:extLst>
              <a:ext uri="{FF2B5EF4-FFF2-40B4-BE49-F238E27FC236}">
                <a16:creationId xmlns:a16="http://schemas.microsoft.com/office/drawing/2014/main" id="{BFD9745A-4683-604A-802F-0E156E036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961" y="4091641"/>
            <a:ext cx="2435039" cy="1623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1563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Quantum-robust crypto"/>
          <p:cNvSpPr txBox="1">
            <a:spLocks noGrp="1"/>
          </p:cNvSpPr>
          <p:nvPr>
            <p:ph type="title"/>
          </p:nvPr>
        </p:nvSpPr>
        <p:spPr>
          <a:xfrm>
            <a:off x="6005" y="104266"/>
            <a:ext cx="5915026" cy="487276"/>
          </a:xfrm>
          <a:prstGeom prst="rect">
            <a:avLst/>
          </a:prstGeom>
        </p:spPr>
        <p:txBody>
          <a:bodyPr/>
          <a:lstStyle/>
          <a:p>
            <a:r>
              <a:t>Quantum-robust crypto</a:t>
            </a:r>
          </a:p>
        </p:txBody>
      </p:sp>
      <p:sp>
        <p:nvSpPr>
          <p:cNvPr id="125" name="Lattice-based cryptography [Lattice] — This classification shows great potential and is leading to new cryptography methods, such as for fully homomorphic encryption, and code obfuscation.…"/>
          <p:cNvSpPr txBox="1"/>
          <p:nvPr/>
        </p:nvSpPr>
        <p:spPr>
          <a:xfrm>
            <a:off x="-66648" y="695579"/>
            <a:ext cx="7997865" cy="4524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Lattice-based cryptography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2"/>
              </a:rPr>
              <a:t>Lattice</a:t>
            </a:r>
            <a:r>
              <a:rPr sz="1600" dirty="0">
                <a:latin typeface="Arial" panose="020B0604020202020204" pitchFamily="34" charset="0"/>
                <a:cs typeface="Arial" panose="020B0604020202020204" pitchFamily="34" charset="0"/>
              </a:rPr>
              <a:t>] — This classification shows great potential and is leading to new cryptography methods, such as for fully homomorphic encryption, and code obfuscation.</a:t>
            </a:r>
          </a:p>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Code-based cryptography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3"/>
              </a:rPr>
              <a:t>McEliece</a:t>
            </a:r>
            <a:r>
              <a:rPr sz="1600" dirty="0">
                <a:latin typeface="Arial" panose="020B0604020202020204" pitchFamily="34" charset="0"/>
                <a:cs typeface="Arial" panose="020B0604020202020204" pitchFamily="34" charset="0"/>
              </a:rPr>
              <a:t>] — This classification was created in 1978 with the </a:t>
            </a:r>
            <a:r>
              <a:rPr sz="1600" dirty="0" err="1">
                <a:latin typeface="Arial" panose="020B0604020202020204" pitchFamily="34" charset="0"/>
                <a:cs typeface="Arial" panose="020B0604020202020204" pitchFamily="34" charset="0"/>
              </a:rPr>
              <a:t>McEliece</a:t>
            </a:r>
            <a:r>
              <a:rPr sz="1600" dirty="0">
                <a:latin typeface="Arial" panose="020B0604020202020204" pitchFamily="34" charset="0"/>
                <a:cs typeface="Arial" panose="020B0604020202020204" pitchFamily="34" charset="0"/>
              </a:rPr>
              <a:t> cryptosystem but has barely been using in real applications. The </a:t>
            </a:r>
            <a:r>
              <a:rPr sz="1600" dirty="0" err="1">
                <a:latin typeface="Arial" panose="020B0604020202020204" pitchFamily="34" charset="0"/>
                <a:cs typeface="Arial" panose="020B0604020202020204" pitchFamily="34" charset="0"/>
              </a:rPr>
              <a:t>McEliece</a:t>
            </a:r>
            <a:r>
              <a:rPr sz="1600" dirty="0">
                <a:latin typeface="Arial" panose="020B0604020202020204" pitchFamily="34" charset="0"/>
                <a:cs typeface="Arial" panose="020B0604020202020204" pitchFamily="34" charset="0"/>
              </a:rPr>
              <a:t> method uses linear codes that are used in error correcting codes, and involves matrix-vector multiplication. An example of a linear code is Hamming code.</a:t>
            </a:r>
          </a:p>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Multivariate polynomial cryptography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4"/>
              </a:rPr>
              <a:t>UOV</a:t>
            </a:r>
            <a:r>
              <a:rPr sz="1600" dirty="0">
                <a:latin typeface="Arial" panose="020B0604020202020204" pitchFamily="34" charset="0"/>
                <a:cs typeface="Arial" panose="020B0604020202020204" pitchFamily="34" charset="0"/>
              </a:rPr>
              <a:t>] — This classification involves the difficulty of solving systems of multivariate polynomials over finite fields. Unfortunately, many of the methods that have been proposed have already been broken.</a:t>
            </a:r>
          </a:p>
          <a:p>
            <a:pPr marL="457200" indent="-317500" defTabSz="457200">
              <a:buClr>
                <a:srgbClr val="000000"/>
              </a:buClr>
              <a:buSzPct val="100000"/>
              <a:buFont typeface="Times"/>
              <a:buChar char="•"/>
              <a:defRPr sz="2000">
                <a:latin typeface="Times"/>
                <a:ea typeface="Times"/>
                <a:cs typeface="Times"/>
                <a:sym typeface="Times"/>
              </a:defRPr>
            </a:pPr>
            <a:r>
              <a:rPr sz="1600" b="1" dirty="0">
                <a:latin typeface="Arial" panose="020B0604020202020204" pitchFamily="34" charset="0"/>
                <a:cs typeface="Arial" panose="020B0604020202020204" pitchFamily="34" charset="0"/>
              </a:rPr>
              <a:t>Hash-based signatures </a:t>
            </a:r>
            <a:r>
              <a:rPr sz="1600" dirty="0">
                <a:latin typeface="Arial" panose="020B0604020202020204" pitchFamily="34" charset="0"/>
                <a:cs typeface="Arial" panose="020B0604020202020204" pitchFamily="34" charset="0"/>
              </a:rPr>
              <a:t>[</a:t>
            </a:r>
            <a:r>
              <a:rPr sz="1600" u="sng" dirty="0">
                <a:solidFill>
                  <a:srgbClr val="0000EE"/>
                </a:solidFill>
                <a:latin typeface="Arial" panose="020B0604020202020204" pitchFamily="34" charset="0"/>
                <a:cs typeface="Arial" panose="020B0604020202020204" pitchFamily="34" charset="0"/>
                <a:hlinkClick r:id="rId5"/>
              </a:rPr>
              <a:t>GMSS</a:t>
            </a:r>
            <a:r>
              <a:rPr sz="1600" dirty="0">
                <a:latin typeface="Arial" panose="020B0604020202020204" pitchFamily="34" charset="0"/>
                <a:cs typeface="Arial" panose="020B0604020202020204" pitchFamily="34" charset="0"/>
              </a:rPr>
              <a:t>] — This classification involves creating digital signatures using hashing methods. The drawback is that a signer needs to keep a track of all of the messages that have been signed, and that there is a limit to the number of signatures that can be produced. New methods, though, integrate into Merkle Trees, which allows for the signer to use the same keys to sign multiple entities.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rPr dirty="0"/>
              <a:t>Next Generation Crypto</a:t>
            </a:r>
            <a:br>
              <a:rPr dirty="0"/>
            </a:br>
            <a:br>
              <a:rPr dirty="0"/>
            </a:br>
            <a:endParaRPr dirty="0"/>
          </a:p>
          <a:p>
            <a:pPr defTabSz="758951">
              <a:lnSpc>
                <a:spcPct val="100000"/>
              </a:lnSpc>
              <a:defRPr sz="2300" b="1">
                <a:latin typeface="+mn-lt"/>
                <a:ea typeface="+mn-ea"/>
                <a:cs typeface="+mn-cs"/>
                <a:sym typeface="Calibri"/>
              </a:defRPr>
            </a:pPr>
            <a:r>
              <a:rPr sz="1700" dirty="0"/>
              <a:t>Light-weight crypto.</a:t>
            </a:r>
          </a:p>
          <a:p>
            <a:pPr defTabSz="758951">
              <a:lnSpc>
                <a:spcPct val="100000"/>
              </a:lnSpc>
              <a:defRPr sz="2300" b="1">
                <a:latin typeface="+mn-lt"/>
                <a:ea typeface="+mn-ea"/>
                <a:cs typeface="+mn-cs"/>
                <a:sym typeface="Calibri"/>
              </a:defRPr>
            </a:pPr>
            <a:r>
              <a:rPr sz="1700" dirty="0"/>
              <a:t>Quantum-robust crypto</a:t>
            </a:r>
          </a:p>
          <a:p>
            <a:pPr defTabSz="758951">
              <a:lnSpc>
                <a:spcPct val="100000"/>
              </a:lnSpc>
              <a:defRPr sz="2300" b="1">
                <a:latin typeface="+mn-lt"/>
                <a:ea typeface="+mn-ea"/>
                <a:cs typeface="+mn-cs"/>
                <a:sym typeface="Calibri"/>
              </a:defRPr>
            </a:pPr>
            <a:r>
              <a:rPr sz="1700" dirty="0"/>
              <a:t>Tokenization.</a:t>
            </a:r>
          </a:p>
          <a:p>
            <a:pPr defTabSz="758951">
              <a:lnSpc>
                <a:spcPct val="100000"/>
              </a:lnSpc>
              <a:defRPr sz="2300" b="1">
                <a:latin typeface="+mn-lt"/>
                <a:ea typeface="+mn-ea"/>
                <a:cs typeface="+mn-cs"/>
                <a:sym typeface="Calibri"/>
              </a:defRPr>
            </a:pPr>
            <a:r>
              <a:rPr sz="1700" b="0" dirty="0"/>
              <a:t>Zero-knowledge.</a:t>
            </a:r>
          </a:p>
          <a:p>
            <a:pPr defTabSz="758951">
              <a:lnSpc>
                <a:spcPct val="100000"/>
              </a:lnSpc>
              <a:defRPr sz="2300" b="1">
                <a:latin typeface="+mn-lt"/>
                <a:ea typeface="+mn-ea"/>
                <a:cs typeface="+mn-cs"/>
                <a:sym typeface="Calibri"/>
              </a:defRPr>
            </a:pPr>
            <a:r>
              <a:rPr sz="1700" b="0" dirty="0"/>
              <a:t>Homomorphic Encryption. </a:t>
            </a:r>
          </a:p>
          <a:p>
            <a:pPr defTabSz="758951">
              <a:lnSpc>
                <a:spcPct val="100000"/>
              </a:lnSpc>
              <a:defRPr sz="2300" b="1">
                <a:latin typeface="+mn-lt"/>
                <a:ea typeface="+mn-ea"/>
                <a:cs typeface="+mn-cs"/>
                <a:sym typeface="Calibri"/>
              </a:defRPr>
            </a:pPr>
            <a:r>
              <a:rPr sz="1700" b="0" dirty="0" err="1"/>
              <a:t>zkSnarks</a:t>
            </a:r>
            <a:r>
              <a:rPr sz="1700" b="0" dirty="0"/>
              <a:t>, Range-proofs</a:t>
            </a:r>
          </a:p>
          <a:p>
            <a:pPr defTabSz="758951">
              <a:lnSpc>
                <a:spcPct val="100000"/>
              </a:lnSpc>
              <a:defRPr sz="2300" b="1">
                <a:latin typeface="+mn-lt"/>
                <a:ea typeface="+mn-ea"/>
                <a:cs typeface="+mn-cs"/>
                <a:sym typeface="Calibri"/>
              </a:defRPr>
            </a:pPr>
            <a:br>
              <a:rPr sz="1700" b="0" dirty="0"/>
            </a:br>
            <a:br>
              <a:rPr sz="1600" b="0" dirty="0"/>
            </a:br>
            <a:r>
              <a:rPr b="0" dirty="0"/>
              <a:t>Prof Bill Buchanan OBE</a:t>
            </a:r>
            <a:br>
              <a:rPr sz="1600" b="0" dirty="0"/>
            </a:br>
            <a:r>
              <a:rPr lang="en-GB" sz="1600" dirty="0"/>
              <a:t>https://</a:t>
            </a:r>
            <a:r>
              <a:rPr lang="en-GB" sz="1600" dirty="0" err="1"/>
              <a:t>asecuritysite.com</a:t>
            </a:r>
            <a:r>
              <a:rPr lang="en-GB" sz="1600" dirty="0"/>
              <a:t>/tokens</a:t>
            </a:r>
            <a:br>
              <a:rPr sz="1600" b="0" dirty="0"/>
            </a:br>
            <a:endParaRPr sz="1600" b="0" dirty="0"/>
          </a:p>
        </p:txBody>
      </p:sp>
      <p:pic>
        <p:nvPicPr>
          <p:cNvPr id="4" name="Picture 3" descr="A picture containing text, cup, coffee, table&#10;&#10;Description automatically generated">
            <a:extLst>
              <a:ext uri="{FF2B5EF4-FFF2-40B4-BE49-F238E27FC236}">
                <a16:creationId xmlns:a16="http://schemas.microsoft.com/office/drawing/2014/main" id="{78767795-870D-9543-9B2F-F429AFE70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495" y="1761564"/>
            <a:ext cx="3989209" cy="2991907"/>
          </a:xfrm>
          <a:prstGeom prst="rect">
            <a:avLst/>
          </a:prstGeom>
        </p:spPr>
      </p:pic>
    </p:spTree>
    <p:extLst>
      <p:ext uri="{BB962C8B-B14F-4D97-AF65-F5344CB8AC3E}">
        <p14:creationId xmlns:p14="http://schemas.microsoft.com/office/powerpoint/2010/main" val="2281947807"/>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TotalTime>
  <Words>1687</Words>
  <Application>Microsoft Macintosh PowerPoint</Application>
  <PresentationFormat>On-screen Show (16:10)</PresentationFormat>
  <Paragraphs>165</Paragraphs>
  <Slides>40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Baskerville</vt:lpstr>
      <vt:lpstr>Calibri</vt:lpstr>
      <vt:lpstr>Calibri Light</vt:lpstr>
      <vt:lpstr>Georgia</vt:lpstr>
      <vt:lpstr>Helvetica</vt:lpstr>
      <vt:lpstr>Lato</vt:lpstr>
      <vt:lpstr>Times</vt:lpstr>
      <vt:lpstr>Office Theme</vt:lpstr>
      <vt:lpstr>Next Generation Crypto   Light-weight crypto. Quantum-robust crypto Tokenization. Zero-knowledge. Homomorphic Encryption.  zkSnarks, Range-proofs IPFS   Prof Bill Buchanan OBE http://asecuritysite.com/ </vt:lpstr>
      <vt:lpstr>Next Generation Crypto   Light-weight crypto. Quantum-robust crypto Tokenization. Zero-knowledge. Homomorphic Encryption.  zkSnarks, Range-proofs   Prof Bill Buchanan OBE https://asecuritysite.com/light </vt:lpstr>
      <vt:lpstr>A Computer?</vt:lpstr>
      <vt:lpstr>Light-weight crypto</vt:lpstr>
      <vt:lpstr>Light-weight crypto (PRESENT)</vt:lpstr>
      <vt:lpstr>Next Generation Crypto   Light-weight crypto. Quantum-robust crypto Tokenization. Zero-knowledge. Homomorphic Encryption.  zkSnarks, Range-proofs   Prof Bill Buchanan OBE https://asecuritysite.com/pqc </vt:lpstr>
      <vt:lpstr>Quantum Computers</vt:lpstr>
      <vt:lpstr>Quantum-robust crypto</vt:lpstr>
      <vt:lpstr>Next Generation Crypto   Light-weight crypto. Quantum-robust crypto Tokenization. Zero-knowledge. Homomorphic Encryption.  zkSnarks, Range-proofs   Prof Bill Buchanan OBE https://asecuritysite.com/tokens </vt:lpstr>
      <vt:lpstr>Blockchain Act</vt:lpstr>
      <vt:lpstr>Blockchain Act</vt:lpstr>
      <vt:lpstr>Audit Compliance</vt:lpstr>
      <vt:lpstr>Surrogate identifiers</vt:lpstr>
      <vt:lpstr>Tokenization with currency</vt:lpstr>
      <vt:lpstr>Tokenization with data</vt:lpstr>
      <vt:lpstr>Tokenization with data</vt:lpstr>
      <vt:lpstr>Visa Best Practice for Tokenization</vt:lpstr>
      <vt:lpstr>Token Mapping</vt:lpstr>
      <vt:lpstr>Token Mapping</vt:lpstr>
      <vt:lpstr>Next Generation Crypto   Light-weight crypto. Quantum-robust crypto Tokenization. Zero-knowledge. Homomorphic Encryption.  zkSnarks, Range-proofs   Prof Bill Buchanan OBE http://asecuritysite.com/zero </vt:lpstr>
      <vt:lpstr>Zero-knowledge Proof  </vt:lpstr>
      <vt:lpstr>Zero Knowledge Proof: Fiat-Shamir</vt:lpstr>
      <vt:lpstr>Bob proves and Alice verifies - Non-interactive random oracle access  </vt:lpstr>
      <vt:lpstr>Next Generation Crypto   Light-weight crypto. Quantum-robust crypto Tokenization. Zero-knowledge. Homomorphic Encryption.  zkSnarks, Range-proofs   Prof Bill Buchanan OBE http://asecuritysite.com/homomorphic </vt:lpstr>
      <vt:lpstr>Homomorphic Encryption</vt:lpstr>
      <vt:lpstr>Homomorphic Encryption</vt:lpstr>
      <vt:lpstr>Full Homomorphic Encryption -  DGHV (Dijk, Gentry, Halevi and Vaikuntanathan</vt:lpstr>
      <vt:lpstr>Full Homomorphic Encryption -  DGHV (Dijk, Gentry, Halevi and Vaikuntanathan</vt:lpstr>
      <vt:lpstr>Full Homomorphic Encryption -  DGHV (Dijk, Gentry, Halevi and Vaikuntanathan</vt:lpstr>
      <vt:lpstr>Next Generation Crypto   Light-weight crypto. Quantum-robust crypto Tokenization. Zero-knowledge. Homomorphic Encryption.  zkSnarks, Range-proofs   Prof Bill Buchanan OBE http://asecuritysite.com/zero </vt:lpstr>
      <vt:lpstr>zCash</vt:lpstr>
      <vt:lpstr>Zero-knowledge Proofs</vt:lpstr>
      <vt:lpstr>zkSNARK </vt:lpstr>
      <vt:lpstr>Next Generation Crypto   Light-weight crypto. Quantum-robust crypto Tokenization. Zero-knowledge. Homomorphic Encryption.  zkSnarks, Range-proofs   Prof Bill Buchanan OBE http://asecuritysite.com/zero </vt:lpstr>
      <vt:lpstr>Public and private keys with ECC</vt:lpstr>
      <vt:lpstr>Pedersen Commitment and Mimblewimble</vt:lpstr>
      <vt:lpstr>Range Proof</vt:lpstr>
      <vt:lpstr>IPFS   Light-weight crypto. Quantum-robust crypto Tokenization. Zero-knowledge. Homomorphic Encryption.  zkSnarks, Range-proofs IPFS   Prof Bill Buchanan OBE http://asecuritysite.com/zero </vt:lpstr>
      <vt:lpstr>PowerPoint Presentation</vt:lpstr>
      <vt:lpstr>Next Generation Crypto   Light-weight crypto. Quantum-robust crypto Tokenization. Zero-knowledge. Homomorphic Encryption.  zkSnarks, Range-proofs   Prof Bill Buchanan OBE http://asecuritysite.com/encryption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Generation Crypto   Light-weight crypto. Quantum-robust crypto Tokenization. Zero-knowledge. Homomorphic Encryption.  zkSnarks, Range-proofs   Prof Bill Buchanan OBE http://asecuritysite.com/encryption </dc:title>
  <cp:lastModifiedBy>Buchanan, Bill</cp:lastModifiedBy>
  <cp:revision>7</cp:revision>
  <dcterms:modified xsi:type="dcterms:W3CDTF">2022-04-08T07:48:42Z</dcterms:modified>
</cp:coreProperties>
</file>